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99" r:id="rId3"/>
    <p:sldId id="320" r:id="rId4"/>
    <p:sldId id="321" r:id="rId5"/>
    <p:sldId id="257" r:id="rId6"/>
    <p:sldId id="309" r:id="rId7"/>
    <p:sldId id="258" r:id="rId8"/>
    <p:sldId id="259" r:id="rId9"/>
    <p:sldId id="260" r:id="rId10"/>
    <p:sldId id="261" r:id="rId11"/>
    <p:sldId id="262" r:id="rId12"/>
    <p:sldId id="283" r:id="rId13"/>
    <p:sldId id="265" r:id="rId14"/>
    <p:sldId id="266" r:id="rId15"/>
    <p:sldId id="267" r:id="rId16"/>
    <p:sldId id="268" r:id="rId17"/>
    <p:sldId id="273" r:id="rId18"/>
    <p:sldId id="274" r:id="rId19"/>
    <p:sldId id="275" r:id="rId20"/>
    <p:sldId id="276" r:id="rId21"/>
    <p:sldId id="277" r:id="rId22"/>
    <p:sldId id="278" r:id="rId23"/>
    <p:sldId id="279" r:id="rId24"/>
    <p:sldId id="281" r:id="rId25"/>
    <p:sldId id="282" r:id="rId26"/>
    <p:sldId id="284" r:id="rId27"/>
    <p:sldId id="285" r:id="rId28"/>
    <p:sldId id="286" r:id="rId29"/>
    <p:sldId id="293" r:id="rId30"/>
    <p:sldId id="298" r:id="rId31"/>
    <p:sldId id="296" r:id="rId32"/>
    <p:sldId id="297" r:id="rId33"/>
    <p:sldId id="294" r:id="rId34"/>
    <p:sldId id="295" r:id="rId35"/>
    <p:sldId id="287" r:id="rId36"/>
    <p:sldId id="288" r:id="rId37"/>
    <p:sldId id="289" r:id="rId38"/>
    <p:sldId id="290" r:id="rId39"/>
    <p:sldId id="310" r:id="rId40"/>
    <p:sldId id="291" r:id="rId41"/>
    <p:sldId id="312" r:id="rId42"/>
    <p:sldId id="306" r:id="rId43"/>
    <p:sldId id="313" r:id="rId44"/>
    <p:sldId id="314" r:id="rId45"/>
    <p:sldId id="302" r:id="rId46"/>
    <p:sldId id="305" r:id="rId47"/>
    <p:sldId id="307" r:id="rId48"/>
    <p:sldId id="308" r:id="rId49"/>
    <p:sldId id="316" r:id="rId50"/>
    <p:sldId id="317" r:id="rId51"/>
    <p:sldId id="318" r:id="rId52"/>
    <p:sldId id="300" r:id="rId53"/>
    <p:sldId id="301" r:id="rId54"/>
    <p:sldId id="303" r:id="rId55"/>
    <p:sldId id="304" r:id="rId56"/>
    <p:sldId id="29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45507-F3F2-44C6-9640-09352FCF65E3}" v="3" dt="2023-02-14T02:29:44.049"/>
    <p1510:client id="{8AFF5744-8267-4833-94C6-95D27CDA81FB}" v="4" dt="2023-06-01T02:06:28.075"/>
    <p1510:client id="{92232A4F-C40F-4044-A468-6F6D58505192}" v="8" dt="2023-09-21T23:33:58.208"/>
    <p1510:client id="{9404FDA2-AC49-41B5-9D46-D373D1E2C2F9}" v="9" dt="2023-02-16T03:14:31.532"/>
    <p1510:client id="{A385E682-649A-49F5-B143-1FDCB0A6799F}" v="3" dt="2023-02-23T01:57:52.879"/>
    <p1510:client id="{D48F260C-3128-4056-B9E8-80DE3A919874}" v="28" dt="2022-09-29T01:23:00.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56"/>
    <p:restoredTop sz="94607"/>
  </p:normalViewPr>
  <p:slideViewPr>
    <p:cSldViewPr snapToGrid="0" snapToObjects="1">
      <p:cViewPr varScale="1">
        <p:scale>
          <a:sx n="62" d="100"/>
          <a:sy n="62" d="100"/>
        </p:scale>
        <p:origin x="3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Vanderjack" clId="Web-{36545507-F3F2-44C6-9640-09352FCF65E3}"/>
    <pc:docChg chg="delSld">
      <pc:chgData name="Brian Vanderjack" userId="" providerId="" clId="Web-{36545507-F3F2-44C6-9640-09352FCF65E3}" dt="2023-02-14T02:29:44.049" v="2"/>
      <pc:docMkLst>
        <pc:docMk/>
      </pc:docMkLst>
      <pc:sldChg chg="del">
        <pc:chgData name="Brian Vanderjack" userId="" providerId="" clId="Web-{36545507-F3F2-44C6-9640-09352FCF65E3}" dt="2023-02-14T02:27:05.013" v="1"/>
        <pc:sldMkLst>
          <pc:docMk/>
          <pc:sldMk cId="2308050827" sldId="311"/>
        </pc:sldMkLst>
      </pc:sldChg>
      <pc:sldChg chg="del">
        <pc:chgData name="Brian Vanderjack" userId="" providerId="" clId="Web-{36545507-F3F2-44C6-9640-09352FCF65E3}" dt="2023-02-14T02:29:44.049" v="2"/>
        <pc:sldMkLst>
          <pc:docMk/>
          <pc:sldMk cId="2539621964" sldId="315"/>
        </pc:sldMkLst>
      </pc:sldChg>
      <pc:sldChg chg="del">
        <pc:chgData name="Brian Vanderjack" userId="" providerId="" clId="Web-{36545507-F3F2-44C6-9640-09352FCF65E3}" dt="2023-02-14T02:15:35.006" v="0"/>
        <pc:sldMkLst>
          <pc:docMk/>
          <pc:sldMk cId="3417647784" sldId="319"/>
        </pc:sldMkLst>
      </pc:sldChg>
    </pc:docChg>
  </pc:docChgLst>
  <pc:docChgLst>
    <pc:chgData name="Brian Vanderjack" userId="s28AH2FRLhozcXyu408fMfYKQelpch2oXBvga12vy0s=" providerId="None" clId="Web-{D48F260C-3128-4056-B9E8-80DE3A919874}"/>
    <pc:docChg chg="delSld modSld">
      <pc:chgData name="Brian Vanderjack" userId="s28AH2FRLhozcXyu408fMfYKQelpch2oXBvga12vy0s=" providerId="None" clId="Web-{D48F260C-3128-4056-B9E8-80DE3A919874}" dt="2022-09-29T01:23:00.174" v="25"/>
      <pc:docMkLst>
        <pc:docMk/>
      </pc:docMkLst>
      <pc:sldChg chg="addSp modSp">
        <pc:chgData name="Brian Vanderjack" userId="s28AH2FRLhozcXyu408fMfYKQelpch2oXBvga12vy0s=" providerId="None" clId="Web-{D48F260C-3128-4056-B9E8-80DE3A919874}" dt="2022-09-29T00:43:02.436" v="3" actId="14100"/>
        <pc:sldMkLst>
          <pc:docMk/>
          <pc:sldMk cId="402614203" sldId="262"/>
        </pc:sldMkLst>
        <pc:spChg chg="add mod">
          <ac:chgData name="Brian Vanderjack" userId="s28AH2FRLhozcXyu408fMfYKQelpch2oXBvga12vy0s=" providerId="None" clId="Web-{D48F260C-3128-4056-B9E8-80DE3A919874}" dt="2022-09-29T00:43:02.436" v="3" actId="14100"/>
          <ac:spMkLst>
            <pc:docMk/>
            <pc:sldMk cId="402614203" sldId="262"/>
            <ac:spMk id="6" creationId="{C1F3865D-939E-D101-5235-B241BD3FEA49}"/>
          </ac:spMkLst>
        </pc:spChg>
      </pc:sldChg>
      <pc:sldChg chg="modSp">
        <pc:chgData name="Brian Vanderjack" userId="s28AH2FRLhozcXyu408fMfYKQelpch2oXBvga12vy0s=" providerId="None" clId="Web-{D48F260C-3128-4056-B9E8-80DE3A919874}" dt="2022-09-29T00:54:27.288" v="24" actId="1076"/>
        <pc:sldMkLst>
          <pc:docMk/>
          <pc:sldMk cId="2627986365" sldId="275"/>
        </pc:sldMkLst>
        <pc:spChg chg="mod">
          <ac:chgData name="Brian Vanderjack" userId="s28AH2FRLhozcXyu408fMfYKQelpch2oXBvga12vy0s=" providerId="None" clId="Web-{D48F260C-3128-4056-B9E8-80DE3A919874}" dt="2022-09-29T00:54:27.288" v="24" actId="1076"/>
          <ac:spMkLst>
            <pc:docMk/>
            <pc:sldMk cId="2627986365" sldId="275"/>
            <ac:spMk id="13" creationId="{69D01050-DA0D-584A-9FB3-24EC19AF6491}"/>
          </ac:spMkLst>
        </pc:spChg>
      </pc:sldChg>
      <pc:sldChg chg="del">
        <pc:chgData name="Brian Vanderjack" userId="s28AH2FRLhozcXyu408fMfYKQelpch2oXBvga12vy0s=" providerId="None" clId="Web-{D48F260C-3128-4056-B9E8-80DE3A919874}" dt="2022-09-29T01:23:00.174" v="25"/>
        <pc:sldMkLst>
          <pc:docMk/>
          <pc:sldMk cId="1926860080" sldId="322"/>
        </pc:sldMkLst>
      </pc:sldChg>
    </pc:docChg>
  </pc:docChgLst>
  <pc:docChgLst>
    <pc:chgData name="Brian Vanderjack" clId="Web-{92232A4F-C40F-4044-A468-6F6D58505192}"/>
    <pc:docChg chg="modSld">
      <pc:chgData name="Brian Vanderjack" userId="" providerId="" clId="Web-{92232A4F-C40F-4044-A468-6F6D58505192}" dt="2023-09-21T23:33:58.208" v="7" actId="20577"/>
      <pc:docMkLst>
        <pc:docMk/>
      </pc:docMkLst>
      <pc:sldChg chg="modSp">
        <pc:chgData name="Brian Vanderjack" userId="" providerId="" clId="Web-{92232A4F-C40F-4044-A468-6F6D58505192}" dt="2023-09-21T23:33:58.208" v="7" actId="20577"/>
        <pc:sldMkLst>
          <pc:docMk/>
          <pc:sldMk cId="540361408" sldId="302"/>
        </pc:sldMkLst>
        <pc:spChg chg="mod">
          <ac:chgData name="Brian Vanderjack" userId="" providerId="" clId="Web-{92232A4F-C40F-4044-A468-6F6D58505192}" dt="2023-09-21T23:33:58.208" v="7" actId="20577"/>
          <ac:spMkLst>
            <pc:docMk/>
            <pc:sldMk cId="540361408" sldId="302"/>
            <ac:spMk id="3" creationId="{8DCDA60A-920B-924B-A71C-928C23F6B414}"/>
          </ac:spMkLst>
        </pc:spChg>
      </pc:sldChg>
    </pc:docChg>
  </pc:docChgLst>
  <pc:docChgLst>
    <pc:chgData name="Brian Vanderjack" userId="s28AH2FRLhozcXyu408fMfYKQelpch2oXBvga12vy0s=" providerId="None" clId="Web-{9404FDA2-AC49-41B5-9D46-D373D1E2C2F9}"/>
    <pc:docChg chg="addSld modSld sldOrd">
      <pc:chgData name="Brian Vanderjack" userId="s28AH2FRLhozcXyu408fMfYKQelpch2oXBvga12vy0s=" providerId="None" clId="Web-{9404FDA2-AC49-41B5-9D46-D373D1E2C2F9}" dt="2023-02-16T03:14:31.532" v="8" actId="20577"/>
      <pc:docMkLst>
        <pc:docMk/>
      </pc:docMkLst>
      <pc:sldChg chg="modSp new ord">
        <pc:chgData name="Brian Vanderjack" userId="s28AH2FRLhozcXyu408fMfYKQelpch2oXBvga12vy0s=" providerId="None" clId="Web-{9404FDA2-AC49-41B5-9D46-D373D1E2C2F9}" dt="2023-02-16T03:14:31.532" v="8" actId="20577"/>
        <pc:sldMkLst>
          <pc:docMk/>
          <pc:sldMk cId="4118132788" sldId="322"/>
        </pc:sldMkLst>
        <pc:spChg chg="mod">
          <ac:chgData name="Brian Vanderjack" userId="s28AH2FRLhozcXyu408fMfYKQelpch2oXBvga12vy0s=" providerId="None" clId="Web-{9404FDA2-AC49-41B5-9D46-D373D1E2C2F9}" dt="2023-02-16T03:14:31.532" v="8" actId="20577"/>
          <ac:spMkLst>
            <pc:docMk/>
            <pc:sldMk cId="4118132788" sldId="322"/>
            <ac:spMk id="2" creationId="{3F19A6C2-D0D5-B39B-1F57-7DD5F6E81E7E}"/>
          </ac:spMkLst>
        </pc:spChg>
      </pc:sldChg>
    </pc:docChg>
  </pc:docChgLst>
  <pc:docChgLst>
    <pc:chgData name="Brian Vanderjack" userId="s28AH2FRLhozcXyu408fMfYKQelpch2oXBvga12vy0s=" providerId="None" clId="Web-{8AFF5744-8267-4833-94C6-95D27CDA81FB}"/>
    <pc:docChg chg="delSld modSld">
      <pc:chgData name="Brian Vanderjack" userId="s28AH2FRLhozcXyu408fMfYKQelpch2oXBvga12vy0s=" providerId="None" clId="Web-{8AFF5744-8267-4833-94C6-95D27CDA81FB}" dt="2023-06-01T02:06:28.075" v="3"/>
      <pc:docMkLst>
        <pc:docMk/>
      </pc:docMkLst>
      <pc:sldChg chg="del">
        <pc:chgData name="Brian Vanderjack" userId="s28AH2FRLhozcXyu408fMfYKQelpch2oXBvga12vy0s=" providerId="None" clId="Web-{8AFF5744-8267-4833-94C6-95D27CDA81FB}" dt="2023-06-01T02:06:28.075" v="3"/>
        <pc:sldMkLst>
          <pc:docMk/>
          <pc:sldMk cId="2841396898" sldId="272"/>
        </pc:sldMkLst>
      </pc:sldChg>
      <pc:sldChg chg="modSp">
        <pc:chgData name="Brian Vanderjack" userId="s28AH2FRLhozcXyu408fMfYKQelpch2oXBvga12vy0s=" providerId="None" clId="Web-{8AFF5744-8267-4833-94C6-95D27CDA81FB}" dt="2023-06-01T02:03:54.871" v="2" actId="1076"/>
        <pc:sldMkLst>
          <pc:docMk/>
          <pc:sldMk cId="188688548" sldId="299"/>
        </pc:sldMkLst>
        <pc:picChg chg="mod">
          <ac:chgData name="Brian Vanderjack" userId="s28AH2FRLhozcXyu408fMfYKQelpch2oXBvga12vy0s=" providerId="None" clId="Web-{8AFF5744-8267-4833-94C6-95D27CDA81FB}" dt="2023-06-01T02:03:54.871" v="2" actId="1076"/>
          <ac:picMkLst>
            <pc:docMk/>
            <pc:sldMk cId="188688548" sldId="299"/>
            <ac:picMk id="5" creationId="{86D60F3D-564C-004D-A2FE-3532DFEECCF3}"/>
          </ac:picMkLst>
        </pc:picChg>
      </pc:sldChg>
    </pc:docChg>
  </pc:docChgLst>
  <pc:docChgLst>
    <pc:chgData name="Brian Vanderjack" clId="Web-{A385E682-649A-49F5-B143-1FDCB0A6799F}"/>
    <pc:docChg chg="delSld modSld">
      <pc:chgData name="Brian Vanderjack" userId="" providerId="" clId="Web-{A385E682-649A-49F5-B143-1FDCB0A6799F}" dt="2023-02-23T01:57:52.879" v="2" actId="1076"/>
      <pc:docMkLst>
        <pc:docMk/>
      </pc:docMkLst>
      <pc:sldChg chg="modSp">
        <pc:chgData name="Brian Vanderjack" userId="" providerId="" clId="Web-{A385E682-649A-49F5-B143-1FDCB0A6799F}" dt="2023-02-23T00:48:43.923" v="1" actId="20577"/>
        <pc:sldMkLst>
          <pc:docMk/>
          <pc:sldMk cId="3050457470" sldId="286"/>
        </pc:sldMkLst>
        <pc:spChg chg="mod">
          <ac:chgData name="Brian Vanderjack" userId="" providerId="" clId="Web-{A385E682-649A-49F5-B143-1FDCB0A6799F}" dt="2023-02-23T00:48:43.923" v="1" actId="20577"/>
          <ac:spMkLst>
            <pc:docMk/>
            <pc:sldMk cId="3050457470" sldId="286"/>
            <ac:spMk id="3" creationId="{76463ACB-8EC0-C64B-B082-DC9ECE634253}"/>
          </ac:spMkLst>
        </pc:spChg>
      </pc:sldChg>
      <pc:sldChg chg="modSp">
        <pc:chgData name="Brian Vanderjack" userId="" providerId="" clId="Web-{A385E682-649A-49F5-B143-1FDCB0A6799F}" dt="2023-02-23T01:57:52.879" v="2" actId="1076"/>
        <pc:sldMkLst>
          <pc:docMk/>
          <pc:sldMk cId="1851424808" sldId="313"/>
        </pc:sldMkLst>
        <pc:picChg chg="mod">
          <ac:chgData name="Brian Vanderjack" userId="" providerId="" clId="Web-{A385E682-649A-49F5-B143-1FDCB0A6799F}" dt="2023-02-23T01:57:52.879" v="2" actId="1076"/>
          <ac:picMkLst>
            <pc:docMk/>
            <pc:sldMk cId="1851424808" sldId="313"/>
            <ac:picMk id="5" creationId="{22240D54-08EF-AB42-8F5D-BB1D19587E11}"/>
          </ac:picMkLst>
        </pc:picChg>
      </pc:sldChg>
      <pc:sldChg chg="del">
        <pc:chgData name="Brian Vanderjack" userId="" providerId="" clId="Web-{A385E682-649A-49F5-B143-1FDCB0A6799F}" dt="2023-02-23T00:32:01.915" v="0"/>
        <pc:sldMkLst>
          <pc:docMk/>
          <pc:sldMk cId="4118132788"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0BAC6E-2F8C-B641-873E-FD0368AB6CC5}"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EA1B1-89B6-E048-93FC-9F38D04E5B9C}" type="slidenum">
              <a:rPr lang="en-US" smtClean="0"/>
              <a:t>‹#›</a:t>
            </a:fld>
            <a:endParaRPr lang="en-US"/>
          </a:p>
        </p:txBody>
      </p:sp>
    </p:spTree>
    <p:extLst>
      <p:ext uri="{BB962C8B-B14F-4D97-AF65-F5344CB8AC3E}">
        <p14:creationId xmlns:p14="http://schemas.microsoft.com/office/powerpoint/2010/main" val="2201290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EA1B1-89B6-E048-93FC-9F38D04E5B9C}" type="slidenum">
              <a:rPr lang="en-US" smtClean="0"/>
              <a:t>54</a:t>
            </a:fld>
            <a:endParaRPr lang="en-US"/>
          </a:p>
        </p:txBody>
      </p:sp>
    </p:spTree>
    <p:extLst>
      <p:ext uri="{BB962C8B-B14F-4D97-AF65-F5344CB8AC3E}">
        <p14:creationId xmlns:p14="http://schemas.microsoft.com/office/powerpoint/2010/main" val="4277098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F246-B57A-FF47-981E-B0213862A9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50FB36-6EB4-3C48-830B-F0D09462C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B3C6A8-3B94-8D4C-B264-E1B7C57795AC}"/>
              </a:ext>
            </a:extLst>
          </p:cNvPr>
          <p:cNvSpPr>
            <a:spLocks noGrp="1"/>
          </p:cNvSpPr>
          <p:nvPr>
            <p:ph type="dt" sz="half" idx="10"/>
          </p:nvPr>
        </p:nvSpPr>
        <p:spPr/>
        <p:txBody>
          <a:bodyPr/>
          <a:lstStyle/>
          <a:p>
            <a:fld id="{4EEBF765-AB91-7749-A898-3C8B7A1665DF}" type="datetime1">
              <a:rPr lang="en-US" smtClean="0"/>
              <a:t>9/21/2023</a:t>
            </a:fld>
            <a:endParaRPr lang="en-US"/>
          </a:p>
        </p:txBody>
      </p:sp>
      <p:sp>
        <p:nvSpPr>
          <p:cNvPr id="5" name="Footer Placeholder 4">
            <a:extLst>
              <a:ext uri="{FF2B5EF4-FFF2-40B4-BE49-F238E27FC236}">
                <a16:creationId xmlns:a16="http://schemas.microsoft.com/office/drawing/2014/main" id="{7E242EAA-03CB-544A-BC71-B172672A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1DA08-4B65-DA4E-99CD-C82375AF6390}"/>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275563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B780-3E5F-F34C-9654-D40C1163AB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B12B08-42C9-3E4E-97AD-42C72EC5DC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88D10-F5C1-8E40-993F-F6F538E11090}"/>
              </a:ext>
            </a:extLst>
          </p:cNvPr>
          <p:cNvSpPr>
            <a:spLocks noGrp="1"/>
          </p:cNvSpPr>
          <p:nvPr>
            <p:ph type="dt" sz="half" idx="10"/>
          </p:nvPr>
        </p:nvSpPr>
        <p:spPr/>
        <p:txBody>
          <a:bodyPr/>
          <a:lstStyle/>
          <a:p>
            <a:fld id="{F049D40E-25C9-A64E-8724-0F73F0270F00}" type="datetime1">
              <a:rPr lang="en-US" smtClean="0"/>
              <a:t>9/21/2023</a:t>
            </a:fld>
            <a:endParaRPr lang="en-US"/>
          </a:p>
        </p:txBody>
      </p:sp>
      <p:sp>
        <p:nvSpPr>
          <p:cNvPr id="5" name="Footer Placeholder 4">
            <a:extLst>
              <a:ext uri="{FF2B5EF4-FFF2-40B4-BE49-F238E27FC236}">
                <a16:creationId xmlns:a16="http://schemas.microsoft.com/office/drawing/2014/main" id="{B5BC27C8-C464-3240-B430-D45172B2A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58A9E-EE5C-9F4C-97C9-F59F75F8FE70}"/>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92518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AC5C5-330D-6648-BDFD-E5F9D8D3B7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7F49B4-46B1-9D46-AA94-CE30F42EBE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AFD41-8918-1E4E-B91D-DC17F9F0FB74}"/>
              </a:ext>
            </a:extLst>
          </p:cNvPr>
          <p:cNvSpPr>
            <a:spLocks noGrp="1"/>
          </p:cNvSpPr>
          <p:nvPr>
            <p:ph type="dt" sz="half" idx="10"/>
          </p:nvPr>
        </p:nvSpPr>
        <p:spPr/>
        <p:txBody>
          <a:bodyPr/>
          <a:lstStyle/>
          <a:p>
            <a:fld id="{B39BB342-B0CA-9A41-AE38-5CCC34B2AAB8}" type="datetime1">
              <a:rPr lang="en-US" smtClean="0"/>
              <a:t>9/21/2023</a:t>
            </a:fld>
            <a:endParaRPr lang="en-US"/>
          </a:p>
        </p:txBody>
      </p:sp>
      <p:sp>
        <p:nvSpPr>
          <p:cNvPr id="5" name="Footer Placeholder 4">
            <a:extLst>
              <a:ext uri="{FF2B5EF4-FFF2-40B4-BE49-F238E27FC236}">
                <a16:creationId xmlns:a16="http://schemas.microsoft.com/office/drawing/2014/main" id="{A2819E27-6495-1E47-AE5B-FF86F992F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25E9F-1523-4F47-A68E-7FD6D7AE85AC}"/>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2274699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D0C7-2155-A649-9121-18030BB20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5E7C2B-0D9A-5D4D-B455-78AE976967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54D0E-8F5A-B34B-8051-C1BE92B48440}"/>
              </a:ext>
            </a:extLst>
          </p:cNvPr>
          <p:cNvSpPr>
            <a:spLocks noGrp="1"/>
          </p:cNvSpPr>
          <p:nvPr>
            <p:ph type="dt" sz="half" idx="10"/>
          </p:nvPr>
        </p:nvSpPr>
        <p:spPr/>
        <p:txBody>
          <a:bodyPr/>
          <a:lstStyle/>
          <a:p>
            <a:fld id="{9633DEB8-96AD-0148-8515-C8D74DE09A96}" type="datetime1">
              <a:rPr lang="en-US" smtClean="0"/>
              <a:t>9/21/2023</a:t>
            </a:fld>
            <a:endParaRPr lang="en-US"/>
          </a:p>
        </p:txBody>
      </p:sp>
      <p:sp>
        <p:nvSpPr>
          <p:cNvPr id="5" name="Footer Placeholder 4">
            <a:extLst>
              <a:ext uri="{FF2B5EF4-FFF2-40B4-BE49-F238E27FC236}">
                <a16:creationId xmlns:a16="http://schemas.microsoft.com/office/drawing/2014/main" id="{66652625-A40B-A84E-B9F7-62F566E13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B588F-87DC-C64D-A872-C34BC99428F4}"/>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258828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EE1-A21A-4D47-9C7D-43C313BA1D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A8A95B-D01F-9549-9E73-A552C34C5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36456E-57C5-544F-8FEB-AAAC8A886B9A}"/>
              </a:ext>
            </a:extLst>
          </p:cNvPr>
          <p:cNvSpPr>
            <a:spLocks noGrp="1"/>
          </p:cNvSpPr>
          <p:nvPr>
            <p:ph type="dt" sz="half" idx="10"/>
          </p:nvPr>
        </p:nvSpPr>
        <p:spPr/>
        <p:txBody>
          <a:bodyPr/>
          <a:lstStyle/>
          <a:p>
            <a:fld id="{78AB0A05-DAAC-F843-8C20-B092D851517D}" type="datetime1">
              <a:rPr lang="en-US" smtClean="0"/>
              <a:t>9/21/2023</a:t>
            </a:fld>
            <a:endParaRPr lang="en-US"/>
          </a:p>
        </p:txBody>
      </p:sp>
      <p:sp>
        <p:nvSpPr>
          <p:cNvPr id="5" name="Footer Placeholder 4">
            <a:extLst>
              <a:ext uri="{FF2B5EF4-FFF2-40B4-BE49-F238E27FC236}">
                <a16:creationId xmlns:a16="http://schemas.microsoft.com/office/drawing/2014/main" id="{ED315905-CE8F-3145-AF9D-7253B6DBC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83E25-510E-FA4C-AB63-98D0A4A1CFBF}"/>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573935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9DF6-35FC-FA49-B9E3-7B5156BEAD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4401A-5916-8945-B37B-4874C77A7C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301BB3-1E4A-5E4B-9C9E-038407B059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7CC90D-D62A-5E4D-B8F0-79645AC488B1}"/>
              </a:ext>
            </a:extLst>
          </p:cNvPr>
          <p:cNvSpPr>
            <a:spLocks noGrp="1"/>
          </p:cNvSpPr>
          <p:nvPr>
            <p:ph type="dt" sz="half" idx="10"/>
          </p:nvPr>
        </p:nvSpPr>
        <p:spPr/>
        <p:txBody>
          <a:bodyPr/>
          <a:lstStyle/>
          <a:p>
            <a:fld id="{72F9B361-2F7C-1745-98EE-BBDFB625D25E}" type="datetime1">
              <a:rPr lang="en-US" smtClean="0"/>
              <a:t>9/21/2023</a:t>
            </a:fld>
            <a:endParaRPr lang="en-US"/>
          </a:p>
        </p:txBody>
      </p:sp>
      <p:sp>
        <p:nvSpPr>
          <p:cNvPr id="6" name="Footer Placeholder 5">
            <a:extLst>
              <a:ext uri="{FF2B5EF4-FFF2-40B4-BE49-F238E27FC236}">
                <a16:creationId xmlns:a16="http://schemas.microsoft.com/office/drawing/2014/main" id="{E25B5832-7D51-9445-B5E3-83BED01F2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0F8E5-DD67-7B45-BAE8-07AE31BD182B}"/>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3835432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E491-D0A1-F349-898A-D7D19B8F9C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BEB0BC-AE56-C849-9D5B-6AD1B833F8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9FA90B-A857-0B40-BDF8-04E56DA415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593E7-43BD-044F-BFF1-8A0F2EF55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AA6E11-35A8-854E-BDCC-AC9F06ED41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E511D-23DF-8E47-B058-941E866473A9}"/>
              </a:ext>
            </a:extLst>
          </p:cNvPr>
          <p:cNvSpPr>
            <a:spLocks noGrp="1"/>
          </p:cNvSpPr>
          <p:nvPr>
            <p:ph type="dt" sz="half" idx="10"/>
          </p:nvPr>
        </p:nvSpPr>
        <p:spPr/>
        <p:txBody>
          <a:bodyPr/>
          <a:lstStyle/>
          <a:p>
            <a:fld id="{2C1ECB9E-0768-2A4E-A27D-CCFE59CF5B8C}" type="datetime1">
              <a:rPr lang="en-US" smtClean="0"/>
              <a:t>9/21/2023</a:t>
            </a:fld>
            <a:endParaRPr lang="en-US"/>
          </a:p>
        </p:txBody>
      </p:sp>
      <p:sp>
        <p:nvSpPr>
          <p:cNvPr id="8" name="Footer Placeholder 7">
            <a:extLst>
              <a:ext uri="{FF2B5EF4-FFF2-40B4-BE49-F238E27FC236}">
                <a16:creationId xmlns:a16="http://schemas.microsoft.com/office/drawing/2014/main" id="{C60E65B1-CAFB-2A44-8B70-8F59B29904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3A709-A143-8243-BD9A-9D30413F5C28}"/>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555848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C591-63EA-C14F-8A37-4DB2C855D7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3A7047-B415-5E44-9B41-AB2CC00D1D52}"/>
              </a:ext>
            </a:extLst>
          </p:cNvPr>
          <p:cNvSpPr>
            <a:spLocks noGrp="1"/>
          </p:cNvSpPr>
          <p:nvPr>
            <p:ph type="dt" sz="half" idx="10"/>
          </p:nvPr>
        </p:nvSpPr>
        <p:spPr/>
        <p:txBody>
          <a:bodyPr/>
          <a:lstStyle/>
          <a:p>
            <a:fld id="{E48A01C1-A9A1-E844-8298-8D0096EFAF49}" type="datetime1">
              <a:rPr lang="en-US" smtClean="0"/>
              <a:t>9/21/2023</a:t>
            </a:fld>
            <a:endParaRPr lang="en-US"/>
          </a:p>
        </p:txBody>
      </p:sp>
      <p:sp>
        <p:nvSpPr>
          <p:cNvPr id="4" name="Footer Placeholder 3">
            <a:extLst>
              <a:ext uri="{FF2B5EF4-FFF2-40B4-BE49-F238E27FC236}">
                <a16:creationId xmlns:a16="http://schemas.microsoft.com/office/drawing/2014/main" id="{A59E351E-F4CF-4C49-8170-F4CFBE2984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9E6BF9-89EA-BA41-AF65-586FDCD06992}"/>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188618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32BD4-D5FD-F843-98B3-698433FCF2A8}"/>
              </a:ext>
            </a:extLst>
          </p:cNvPr>
          <p:cNvSpPr>
            <a:spLocks noGrp="1"/>
          </p:cNvSpPr>
          <p:nvPr>
            <p:ph type="dt" sz="half" idx="10"/>
          </p:nvPr>
        </p:nvSpPr>
        <p:spPr/>
        <p:txBody>
          <a:bodyPr/>
          <a:lstStyle/>
          <a:p>
            <a:fld id="{7AC1C172-2B03-D14E-847D-D753C8E15E6F}" type="datetime1">
              <a:rPr lang="en-US" smtClean="0"/>
              <a:t>9/21/2023</a:t>
            </a:fld>
            <a:endParaRPr lang="en-US"/>
          </a:p>
        </p:txBody>
      </p:sp>
      <p:sp>
        <p:nvSpPr>
          <p:cNvPr id="3" name="Footer Placeholder 2">
            <a:extLst>
              <a:ext uri="{FF2B5EF4-FFF2-40B4-BE49-F238E27FC236}">
                <a16:creationId xmlns:a16="http://schemas.microsoft.com/office/drawing/2014/main" id="{D127D44C-8234-E640-BCA6-F26AD9EB96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FD86D0-84AB-0641-B02F-D47A321D5ED5}"/>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70622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6F3A-7B10-1C4E-9688-A524371C57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C453E8-DAB7-7247-976C-A1F8C5CD6C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2756DA-F374-2644-8DBF-FE1A77A2D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244B33-8E47-9C42-94EA-C60504824EAF}"/>
              </a:ext>
            </a:extLst>
          </p:cNvPr>
          <p:cNvSpPr>
            <a:spLocks noGrp="1"/>
          </p:cNvSpPr>
          <p:nvPr>
            <p:ph type="dt" sz="half" idx="10"/>
          </p:nvPr>
        </p:nvSpPr>
        <p:spPr/>
        <p:txBody>
          <a:bodyPr/>
          <a:lstStyle/>
          <a:p>
            <a:fld id="{2CD30DD0-C1CF-A54B-BC7D-959E5499A0D2}" type="datetime1">
              <a:rPr lang="en-US" smtClean="0"/>
              <a:t>9/21/2023</a:t>
            </a:fld>
            <a:endParaRPr lang="en-US"/>
          </a:p>
        </p:txBody>
      </p:sp>
      <p:sp>
        <p:nvSpPr>
          <p:cNvPr id="6" name="Footer Placeholder 5">
            <a:extLst>
              <a:ext uri="{FF2B5EF4-FFF2-40B4-BE49-F238E27FC236}">
                <a16:creationId xmlns:a16="http://schemas.microsoft.com/office/drawing/2014/main" id="{D23DE591-CF8D-0C4B-BE15-DDD61D1DE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80B2A-28B9-B04E-B27B-D600B0906727}"/>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179283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58D1-5B50-6749-9FA1-CF7D3CB92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8AA64-84B8-6840-9D7C-700FAB5E6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B9B1F5-775B-FE40-BF96-2F927B6C7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35C1C9-983A-A74B-92CF-118F2C219DCB}"/>
              </a:ext>
            </a:extLst>
          </p:cNvPr>
          <p:cNvSpPr>
            <a:spLocks noGrp="1"/>
          </p:cNvSpPr>
          <p:nvPr>
            <p:ph type="dt" sz="half" idx="10"/>
          </p:nvPr>
        </p:nvSpPr>
        <p:spPr/>
        <p:txBody>
          <a:bodyPr/>
          <a:lstStyle/>
          <a:p>
            <a:fld id="{AE9D07D7-452E-6841-B24C-AD5CB710C426}" type="datetime1">
              <a:rPr lang="en-US" smtClean="0"/>
              <a:t>9/21/2023</a:t>
            </a:fld>
            <a:endParaRPr lang="en-US"/>
          </a:p>
        </p:txBody>
      </p:sp>
      <p:sp>
        <p:nvSpPr>
          <p:cNvPr id="6" name="Footer Placeholder 5">
            <a:extLst>
              <a:ext uri="{FF2B5EF4-FFF2-40B4-BE49-F238E27FC236}">
                <a16:creationId xmlns:a16="http://schemas.microsoft.com/office/drawing/2014/main" id="{80D52DC9-1CF9-624F-BBA1-4800FB2070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E2BC3-F268-B640-A77C-727879D5D45B}"/>
              </a:ext>
            </a:extLst>
          </p:cNvPr>
          <p:cNvSpPr>
            <a:spLocks noGrp="1"/>
          </p:cNvSpPr>
          <p:nvPr>
            <p:ph type="sldNum" sz="quarter" idx="12"/>
          </p:nvPr>
        </p:nvSpPr>
        <p:spPr/>
        <p:txBody>
          <a:bodyPr/>
          <a:lstStyle/>
          <a:p>
            <a:fld id="{10C0734D-61E0-8E4B-B361-A30BA834107B}" type="slidenum">
              <a:rPr lang="en-US" smtClean="0"/>
              <a:t>‹#›</a:t>
            </a:fld>
            <a:endParaRPr lang="en-US"/>
          </a:p>
        </p:txBody>
      </p:sp>
    </p:spTree>
    <p:extLst>
      <p:ext uri="{BB962C8B-B14F-4D97-AF65-F5344CB8AC3E}">
        <p14:creationId xmlns:p14="http://schemas.microsoft.com/office/powerpoint/2010/main" val="315561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85955-07C3-1549-99DD-28DCB272E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17357-3500-E844-8A7B-E24DA52EED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2BD4-F672-0D49-947D-A3A3C43D2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B0CBE-0BAB-DB4D-BBE2-6F10EE674835}" type="datetime1">
              <a:rPr lang="en-US" smtClean="0"/>
              <a:t>9/21/2023</a:t>
            </a:fld>
            <a:endParaRPr lang="en-US"/>
          </a:p>
        </p:txBody>
      </p:sp>
      <p:sp>
        <p:nvSpPr>
          <p:cNvPr id="5" name="Footer Placeholder 4">
            <a:extLst>
              <a:ext uri="{FF2B5EF4-FFF2-40B4-BE49-F238E27FC236}">
                <a16:creationId xmlns:a16="http://schemas.microsoft.com/office/drawing/2014/main" id="{4CDDC195-61EF-0048-9EB6-9BD90C0CAC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25071B-57DC-0446-B566-B643E7F0A8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0734D-61E0-8E4B-B361-A30BA834107B}" type="slidenum">
              <a:rPr lang="en-US" smtClean="0"/>
              <a:t>‹#›</a:t>
            </a:fld>
            <a:endParaRPr lang="en-US"/>
          </a:p>
        </p:txBody>
      </p:sp>
    </p:spTree>
    <p:extLst>
      <p:ext uri="{BB962C8B-B14F-4D97-AF65-F5344CB8AC3E}">
        <p14:creationId xmlns:p14="http://schemas.microsoft.com/office/powerpoint/2010/main" val="2154968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it.ly/2GE9vSC"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nnmon.ie/2MKb2FR" TargetMode="External"/><Relationship Id="rId2" Type="http://schemas.openxmlformats.org/officeDocument/2006/relationships/hyperlink" Target="http://money.cnn.com/quote/quote.html?symb=WFC&amp;source=story_quote_link" TargetMode="External"/><Relationship Id="rId1" Type="http://schemas.openxmlformats.org/officeDocument/2006/relationships/slideLayout" Target="../slideLayouts/slideLayout2.xml"/><Relationship Id="rId5" Type="http://schemas.openxmlformats.org/officeDocument/2006/relationships/hyperlink" Target="https://www.youtube.com/watch?v=qxExqOiCkPU&amp;ab_channel=SpeakingHuman" TargetMode="External"/><Relationship Id="rId4" Type="http://schemas.openxmlformats.org/officeDocument/2006/relationships/hyperlink" Target="https://www.youtube.com/watch?v=xJhkX74D10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JMDWay"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fdDQSHyyUic&amp;t=343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FAD2-3150-CD4E-AC4C-761C4C5722BB}"/>
              </a:ext>
            </a:extLst>
          </p:cNvPr>
          <p:cNvSpPr>
            <a:spLocks noGrp="1"/>
          </p:cNvSpPr>
          <p:nvPr>
            <p:ph type="ctrTitle"/>
          </p:nvPr>
        </p:nvSpPr>
        <p:spPr>
          <a:xfrm>
            <a:off x="357983" y="758825"/>
            <a:ext cx="11668539" cy="2387600"/>
          </a:xfrm>
        </p:spPr>
        <p:txBody>
          <a:bodyPr>
            <a:normAutofit fontScale="90000"/>
          </a:bodyPr>
          <a:lstStyle/>
          <a:p>
            <a:r>
              <a:rPr lang="en-US" b="1" dirty="0"/>
              <a:t>Communications </a:t>
            </a:r>
            <a:br>
              <a:rPr lang="en-US" dirty="0"/>
            </a:br>
            <a:r>
              <a:rPr lang="en-US" sz="2700" dirty="0"/>
              <a:t>PMBOK, 6</a:t>
            </a:r>
            <a:r>
              <a:rPr lang="en-US" sz="2700" baseline="30000" dirty="0"/>
              <a:t>th</a:t>
            </a:r>
            <a:r>
              <a:rPr lang="en-US" sz="2700" dirty="0"/>
              <a:t> Ed., 2017 – Unless Otherwise Noted</a:t>
            </a:r>
            <a:br>
              <a:rPr lang="en-US" sz="2700" dirty="0"/>
            </a:br>
            <a:r>
              <a:rPr lang="en-US" sz="2700" dirty="0"/>
              <a:t>Includes an introduction to metrics driven SMART Goal implementation</a:t>
            </a:r>
            <a:br>
              <a:rPr lang="en-US" sz="2700" dirty="0"/>
            </a:br>
            <a:r>
              <a:rPr lang="en-US" sz="2700" dirty="0"/>
              <a:t>Unless otherwise noted, all pictures are from </a:t>
            </a:r>
            <a:r>
              <a:rPr lang="en-US" sz="2700" dirty="0" err="1"/>
              <a:t>ClipArt.com</a:t>
            </a:r>
            <a:br>
              <a:rPr lang="en-US" dirty="0"/>
            </a:br>
            <a:endParaRPr lang="en-US" dirty="0"/>
          </a:p>
        </p:txBody>
      </p:sp>
      <p:sp>
        <p:nvSpPr>
          <p:cNvPr id="3" name="Slide Number Placeholder 2">
            <a:extLst>
              <a:ext uri="{FF2B5EF4-FFF2-40B4-BE49-F238E27FC236}">
                <a16:creationId xmlns:a16="http://schemas.microsoft.com/office/drawing/2014/main" id="{3DD40FEC-9B39-EC45-AE02-F4D4D43816B5}"/>
              </a:ext>
            </a:extLst>
          </p:cNvPr>
          <p:cNvSpPr>
            <a:spLocks noGrp="1"/>
          </p:cNvSpPr>
          <p:nvPr>
            <p:ph type="sldNum" sz="quarter" idx="12"/>
          </p:nvPr>
        </p:nvSpPr>
        <p:spPr/>
        <p:txBody>
          <a:bodyPr/>
          <a:lstStyle/>
          <a:p>
            <a:fld id="{10C0734D-61E0-8E4B-B361-A30BA834107B}" type="slidenum">
              <a:rPr lang="en-US" smtClean="0"/>
              <a:t>1</a:t>
            </a:fld>
            <a:endParaRPr lang="en-US"/>
          </a:p>
        </p:txBody>
      </p:sp>
      <p:pic>
        <p:nvPicPr>
          <p:cNvPr id="4" name="Picture 3">
            <a:extLst>
              <a:ext uri="{FF2B5EF4-FFF2-40B4-BE49-F238E27FC236}">
                <a16:creationId xmlns:a16="http://schemas.microsoft.com/office/drawing/2014/main" id="{44B95695-5F21-8D4B-AF97-7643B254FC76}"/>
              </a:ext>
            </a:extLst>
          </p:cNvPr>
          <p:cNvPicPr>
            <a:picLocks noChangeAspect="1"/>
          </p:cNvPicPr>
          <p:nvPr/>
        </p:nvPicPr>
        <p:blipFill>
          <a:blip r:embed="rId2"/>
          <a:stretch>
            <a:fillRect/>
          </a:stretch>
        </p:blipFill>
        <p:spPr>
          <a:xfrm>
            <a:off x="4038599" y="3711575"/>
            <a:ext cx="4114800" cy="3009900"/>
          </a:xfrm>
          <a:prstGeom prst="rect">
            <a:avLst/>
          </a:prstGeom>
        </p:spPr>
      </p:pic>
    </p:spTree>
    <p:extLst>
      <p:ext uri="{BB962C8B-B14F-4D97-AF65-F5344CB8AC3E}">
        <p14:creationId xmlns:p14="http://schemas.microsoft.com/office/powerpoint/2010/main" val="163959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AECE-9623-AB45-9A10-9969AC284AEC}"/>
              </a:ext>
            </a:extLst>
          </p:cNvPr>
          <p:cNvSpPr>
            <a:spLocks noGrp="1"/>
          </p:cNvSpPr>
          <p:nvPr>
            <p:ph type="title"/>
          </p:nvPr>
        </p:nvSpPr>
        <p:spPr/>
        <p:txBody>
          <a:bodyPr/>
          <a:lstStyle/>
          <a:p>
            <a:r>
              <a:rPr lang="en-US" dirty="0"/>
              <a:t>There are 2 parts to successful communication</a:t>
            </a:r>
          </a:p>
        </p:txBody>
      </p:sp>
      <p:sp>
        <p:nvSpPr>
          <p:cNvPr id="3" name="Content Placeholder 2">
            <a:extLst>
              <a:ext uri="{FF2B5EF4-FFF2-40B4-BE49-F238E27FC236}">
                <a16:creationId xmlns:a16="http://schemas.microsoft.com/office/drawing/2014/main" id="{F68FCB11-AEFA-2C4C-A50E-96E007088BD7}"/>
              </a:ext>
            </a:extLst>
          </p:cNvPr>
          <p:cNvSpPr>
            <a:spLocks noGrp="1"/>
          </p:cNvSpPr>
          <p:nvPr>
            <p:ph idx="1"/>
          </p:nvPr>
        </p:nvSpPr>
        <p:spPr/>
        <p:txBody>
          <a:bodyPr/>
          <a:lstStyle/>
          <a:p>
            <a:pPr marL="514350" indent="-514350">
              <a:buAutoNum type="arabicParenR"/>
            </a:pPr>
            <a:r>
              <a:rPr lang="en-US" dirty="0"/>
              <a:t>(p. 362) Developing an appropriate communication.  Based on:</a:t>
            </a:r>
          </a:p>
          <a:p>
            <a:pPr marL="971550" lvl="1" indent="-514350">
              <a:buAutoNum type="alphaLcParenR"/>
            </a:pPr>
            <a:r>
              <a:rPr lang="en-US" dirty="0"/>
              <a:t>Project needs</a:t>
            </a:r>
          </a:p>
          <a:p>
            <a:pPr marL="971550" lvl="1" indent="-514350">
              <a:buAutoNum type="alphaLcParenR"/>
            </a:pPr>
            <a:r>
              <a:rPr lang="en-US" dirty="0"/>
              <a:t>Stakeholder’s needs </a:t>
            </a:r>
          </a:p>
          <a:p>
            <a:pPr marL="971550" lvl="1" indent="-514350">
              <a:buAutoNum type="alphaLcParenR"/>
            </a:pPr>
            <a:endParaRPr lang="en-US" dirty="0"/>
          </a:p>
          <a:p>
            <a:pPr marL="514350" indent="-514350">
              <a:buAutoNum type="arabicParenR"/>
            </a:pPr>
            <a:r>
              <a:rPr lang="en-US" dirty="0"/>
              <a:t>(p. 359) Carrying out the activities necessary to implement the communication strategy</a:t>
            </a:r>
          </a:p>
          <a:p>
            <a:pPr marL="0" indent="0">
              <a:buNone/>
            </a:pPr>
            <a:endParaRPr lang="en-US" dirty="0"/>
          </a:p>
          <a:p>
            <a:pPr marL="971550" lvl="1" indent="-514350">
              <a:buAutoNum type="alphaLcParenR"/>
            </a:pPr>
            <a:endParaRPr lang="en-US" dirty="0"/>
          </a:p>
          <a:p>
            <a:pPr marL="514350" indent="-514350">
              <a:buAutoNum type="arabicParenR"/>
            </a:pPr>
            <a:endParaRPr lang="en-US" dirty="0"/>
          </a:p>
        </p:txBody>
      </p:sp>
      <p:sp>
        <p:nvSpPr>
          <p:cNvPr id="4" name="Slide Number Placeholder 3">
            <a:extLst>
              <a:ext uri="{FF2B5EF4-FFF2-40B4-BE49-F238E27FC236}">
                <a16:creationId xmlns:a16="http://schemas.microsoft.com/office/drawing/2014/main" id="{CD12045F-7E24-A24B-A53A-2EBE7FB732D7}"/>
              </a:ext>
            </a:extLst>
          </p:cNvPr>
          <p:cNvSpPr>
            <a:spLocks noGrp="1"/>
          </p:cNvSpPr>
          <p:nvPr>
            <p:ph type="sldNum" sz="quarter" idx="12"/>
          </p:nvPr>
        </p:nvSpPr>
        <p:spPr/>
        <p:txBody>
          <a:bodyPr/>
          <a:lstStyle/>
          <a:p>
            <a:fld id="{10C0734D-61E0-8E4B-B361-A30BA834107B}" type="slidenum">
              <a:rPr lang="en-US" smtClean="0"/>
              <a:t>10</a:t>
            </a:fld>
            <a:endParaRPr lang="en-US"/>
          </a:p>
        </p:txBody>
      </p:sp>
      <p:pic>
        <p:nvPicPr>
          <p:cNvPr id="5" name="Picture 4">
            <a:extLst>
              <a:ext uri="{FF2B5EF4-FFF2-40B4-BE49-F238E27FC236}">
                <a16:creationId xmlns:a16="http://schemas.microsoft.com/office/drawing/2014/main" id="{631B8128-1DBC-4F46-A678-21C9C5EDDF0E}"/>
              </a:ext>
            </a:extLst>
          </p:cNvPr>
          <p:cNvPicPr>
            <a:picLocks noChangeAspect="1"/>
          </p:cNvPicPr>
          <p:nvPr/>
        </p:nvPicPr>
        <p:blipFill>
          <a:blip r:embed="rId2"/>
          <a:stretch>
            <a:fillRect/>
          </a:stretch>
        </p:blipFill>
        <p:spPr>
          <a:xfrm>
            <a:off x="4411244" y="4508364"/>
            <a:ext cx="3369511" cy="2213111"/>
          </a:xfrm>
          <a:prstGeom prst="rect">
            <a:avLst/>
          </a:prstGeom>
        </p:spPr>
      </p:pic>
    </p:spTree>
    <p:extLst>
      <p:ext uri="{BB962C8B-B14F-4D97-AF65-F5344CB8AC3E}">
        <p14:creationId xmlns:p14="http://schemas.microsoft.com/office/powerpoint/2010/main" val="1298785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7C85-95AD-AC4A-B3E9-FCF804D47320}"/>
              </a:ext>
            </a:extLst>
          </p:cNvPr>
          <p:cNvSpPr>
            <a:spLocks noGrp="1"/>
          </p:cNvSpPr>
          <p:nvPr>
            <p:ph type="title"/>
          </p:nvPr>
        </p:nvSpPr>
        <p:spPr>
          <a:xfrm>
            <a:off x="28074" y="18255"/>
            <a:ext cx="10515600" cy="1325563"/>
          </a:xfrm>
        </p:spPr>
        <p:txBody>
          <a:bodyPr/>
          <a:lstStyle/>
          <a:p>
            <a:r>
              <a:rPr lang="en-US" dirty="0"/>
              <a:t>Communication Trends (p. 364)</a:t>
            </a:r>
          </a:p>
        </p:txBody>
      </p:sp>
      <p:sp>
        <p:nvSpPr>
          <p:cNvPr id="3" name="Content Placeholder 2">
            <a:extLst>
              <a:ext uri="{FF2B5EF4-FFF2-40B4-BE49-F238E27FC236}">
                <a16:creationId xmlns:a16="http://schemas.microsoft.com/office/drawing/2014/main" id="{DF2AD49E-905B-3C4D-A581-482611A4A454}"/>
              </a:ext>
            </a:extLst>
          </p:cNvPr>
          <p:cNvSpPr>
            <a:spLocks noGrp="1"/>
          </p:cNvSpPr>
          <p:nvPr>
            <p:ph idx="1"/>
          </p:nvPr>
        </p:nvSpPr>
        <p:spPr>
          <a:xfrm>
            <a:off x="393032" y="1343818"/>
            <a:ext cx="6585284" cy="4351338"/>
          </a:xfrm>
        </p:spPr>
        <p:txBody>
          <a:bodyPr>
            <a:normAutofit fontScale="92500"/>
          </a:bodyPr>
          <a:lstStyle/>
          <a:p>
            <a:r>
              <a:rPr lang="en-US" dirty="0"/>
              <a:t>Inclusion of stakeholders in project reviews</a:t>
            </a:r>
          </a:p>
          <a:p>
            <a:r>
              <a:rPr lang="en-US" dirty="0"/>
              <a:t>Inclusion of stakeholders in project meetings</a:t>
            </a:r>
          </a:p>
          <a:p>
            <a:r>
              <a:rPr lang="en-US" dirty="0"/>
              <a:t>Increased use of social computing</a:t>
            </a:r>
          </a:p>
          <a:p>
            <a:r>
              <a:rPr lang="en-US" dirty="0"/>
              <a:t>Multifaceted approaches to communication</a:t>
            </a:r>
          </a:p>
          <a:p>
            <a:r>
              <a:rPr lang="en-US" dirty="0"/>
              <a:t>Embraces &amp; selects from all technologies and respects </a:t>
            </a:r>
          </a:p>
          <a:p>
            <a:pPr lvl="1"/>
            <a:r>
              <a:rPr lang="en-US" dirty="0"/>
              <a:t>Cultural</a:t>
            </a:r>
          </a:p>
          <a:p>
            <a:pPr lvl="1"/>
            <a:r>
              <a:rPr lang="en-US" dirty="0"/>
              <a:t>Practical</a:t>
            </a:r>
          </a:p>
          <a:p>
            <a:pPr lvl="1"/>
            <a:r>
              <a:rPr lang="en-US" dirty="0"/>
              <a:t>Personal preferences(Language, media, content and delivery)</a:t>
            </a:r>
          </a:p>
        </p:txBody>
      </p:sp>
      <p:sp>
        <p:nvSpPr>
          <p:cNvPr id="4" name="Slide Number Placeholder 3">
            <a:extLst>
              <a:ext uri="{FF2B5EF4-FFF2-40B4-BE49-F238E27FC236}">
                <a16:creationId xmlns:a16="http://schemas.microsoft.com/office/drawing/2014/main" id="{CE8A2C08-8C75-274E-874E-A0A12E4E1A30}"/>
              </a:ext>
            </a:extLst>
          </p:cNvPr>
          <p:cNvSpPr>
            <a:spLocks noGrp="1"/>
          </p:cNvSpPr>
          <p:nvPr>
            <p:ph type="sldNum" sz="quarter" idx="12"/>
          </p:nvPr>
        </p:nvSpPr>
        <p:spPr/>
        <p:txBody>
          <a:bodyPr/>
          <a:lstStyle/>
          <a:p>
            <a:fld id="{10C0734D-61E0-8E4B-B361-A30BA834107B}" type="slidenum">
              <a:rPr lang="en-US" smtClean="0"/>
              <a:t>11</a:t>
            </a:fld>
            <a:endParaRPr lang="en-US"/>
          </a:p>
        </p:txBody>
      </p:sp>
      <p:pic>
        <p:nvPicPr>
          <p:cNvPr id="5" name="Picture 4">
            <a:extLst>
              <a:ext uri="{FF2B5EF4-FFF2-40B4-BE49-F238E27FC236}">
                <a16:creationId xmlns:a16="http://schemas.microsoft.com/office/drawing/2014/main" id="{9E9F21D9-25CF-3641-A16F-DA2B37469065}"/>
              </a:ext>
            </a:extLst>
          </p:cNvPr>
          <p:cNvPicPr>
            <a:picLocks noChangeAspect="1"/>
          </p:cNvPicPr>
          <p:nvPr/>
        </p:nvPicPr>
        <p:blipFill>
          <a:blip r:embed="rId2"/>
          <a:stretch>
            <a:fillRect/>
          </a:stretch>
        </p:blipFill>
        <p:spPr>
          <a:xfrm>
            <a:off x="7226607" y="1492124"/>
            <a:ext cx="4965393" cy="3705517"/>
          </a:xfrm>
          <a:prstGeom prst="rect">
            <a:avLst/>
          </a:prstGeom>
        </p:spPr>
      </p:pic>
      <p:sp>
        <p:nvSpPr>
          <p:cNvPr id="6" name="TextBox 5">
            <a:extLst>
              <a:ext uri="{FF2B5EF4-FFF2-40B4-BE49-F238E27FC236}">
                <a16:creationId xmlns:a16="http://schemas.microsoft.com/office/drawing/2014/main" id="{C1F3865D-939E-D101-5235-B241BD3FEA49}"/>
              </a:ext>
            </a:extLst>
          </p:cNvPr>
          <p:cNvSpPr txBox="1"/>
          <p:nvPr/>
        </p:nvSpPr>
        <p:spPr>
          <a:xfrm>
            <a:off x="3860042" y="5418161"/>
            <a:ext cx="64622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https://www.pinterest.co.uk/pin/556757572656301062/</a:t>
            </a:r>
          </a:p>
        </p:txBody>
      </p:sp>
    </p:spTree>
    <p:extLst>
      <p:ext uri="{BB962C8B-B14F-4D97-AF65-F5344CB8AC3E}">
        <p14:creationId xmlns:p14="http://schemas.microsoft.com/office/powerpoint/2010/main" val="40261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CF9D-4073-A743-BD64-997F1FD969F5}"/>
              </a:ext>
            </a:extLst>
          </p:cNvPr>
          <p:cNvSpPr>
            <a:spLocks noGrp="1"/>
          </p:cNvSpPr>
          <p:nvPr>
            <p:ph type="title"/>
          </p:nvPr>
        </p:nvSpPr>
        <p:spPr>
          <a:xfrm>
            <a:off x="1439779" y="2482683"/>
            <a:ext cx="10515600" cy="1325563"/>
          </a:xfrm>
        </p:spPr>
        <p:txBody>
          <a:bodyPr/>
          <a:lstStyle/>
          <a:p>
            <a:r>
              <a:rPr lang="en-US" b="1" dirty="0"/>
              <a:t>Plan Communications Management 10.1</a:t>
            </a:r>
          </a:p>
        </p:txBody>
      </p:sp>
      <p:sp>
        <p:nvSpPr>
          <p:cNvPr id="3" name="Content Placeholder 2">
            <a:extLst>
              <a:ext uri="{FF2B5EF4-FFF2-40B4-BE49-F238E27FC236}">
                <a16:creationId xmlns:a16="http://schemas.microsoft.com/office/drawing/2014/main" id="{55E4448F-0774-9A4E-89AC-A61F5037E62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EAECA16-AB2D-B648-8482-8DF1E07D5225}"/>
              </a:ext>
            </a:extLst>
          </p:cNvPr>
          <p:cNvSpPr>
            <a:spLocks noGrp="1"/>
          </p:cNvSpPr>
          <p:nvPr>
            <p:ph type="sldNum" sz="quarter" idx="12"/>
          </p:nvPr>
        </p:nvSpPr>
        <p:spPr/>
        <p:txBody>
          <a:bodyPr/>
          <a:lstStyle/>
          <a:p>
            <a:fld id="{10C0734D-61E0-8E4B-B361-A30BA834107B}" type="slidenum">
              <a:rPr lang="en-US" smtClean="0"/>
              <a:t>12</a:t>
            </a:fld>
            <a:endParaRPr lang="en-US"/>
          </a:p>
        </p:txBody>
      </p:sp>
    </p:spTree>
    <p:extLst>
      <p:ext uri="{BB962C8B-B14F-4D97-AF65-F5344CB8AC3E}">
        <p14:creationId xmlns:p14="http://schemas.microsoft.com/office/powerpoint/2010/main" val="178523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F1DB-FC52-2C4D-B1B9-7C1F7B5AA9BE}"/>
              </a:ext>
            </a:extLst>
          </p:cNvPr>
          <p:cNvSpPr>
            <a:spLocks noGrp="1"/>
          </p:cNvSpPr>
          <p:nvPr>
            <p:ph type="title"/>
          </p:nvPr>
        </p:nvSpPr>
        <p:spPr/>
        <p:txBody>
          <a:bodyPr/>
          <a:lstStyle/>
          <a:p>
            <a:r>
              <a:rPr lang="en-US" dirty="0"/>
              <a:t>Plan Communications Management defined…</a:t>
            </a:r>
          </a:p>
        </p:txBody>
      </p:sp>
      <p:sp>
        <p:nvSpPr>
          <p:cNvPr id="3" name="Content Placeholder 2">
            <a:extLst>
              <a:ext uri="{FF2B5EF4-FFF2-40B4-BE49-F238E27FC236}">
                <a16:creationId xmlns:a16="http://schemas.microsoft.com/office/drawing/2014/main" id="{381168D2-7114-AE45-94AE-F1DC550E8EFE}"/>
              </a:ext>
            </a:extLst>
          </p:cNvPr>
          <p:cNvSpPr>
            <a:spLocks noGrp="1"/>
          </p:cNvSpPr>
          <p:nvPr>
            <p:ph idx="1"/>
          </p:nvPr>
        </p:nvSpPr>
        <p:spPr/>
        <p:txBody>
          <a:bodyPr/>
          <a:lstStyle/>
          <a:p>
            <a:pPr marL="0" indent="0">
              <a:buNone/>
            </a:pPr>
            <a:r>
              <a:rPr lang="en-US" dirty="0"/>
              <a:t>“…the process of developing an appropriate approach and plan for project communications activities based on the information needs of each stakeholder or group, available organizational assets, and the needs of the project.” (p. 366)</a:t>
            </a:r>
          </a:p>
        </p:txBody>
      </p:sp>
      <p:sp>
        <p:nvSpPr>
          <p:cNvPr id="4" name="Slide Number Placeholder 3">
            <a:extLst>
              <a:ext uri="{FF2B5EF4-FFF2-40B4-BE49-F238E27FC236}">
                <a16:creationId xmlns:a16="http://schemas.microsoft.com/office/drawing/2014/main" id="{F32981E2-2A40-A545-AE8D-4AE3C4A6EE4A}"/>
              </a:ext>
            </a:extLst>
          </p:cNvPr>
          <p:cNvSpPr>
            <a:spLocks noGrp="1"/>
          </p:cNvSpPr>
          <p:nvPr>
            <p:ph type="sldNum" sz="quarter" idx="12"/>
          </p:nvPr>
        </p:nvSpPr>
        <p:spPr/>
        <p:txBody>
          <a:bodyPr/>
          <a:lstStyle/>
          <a:p>
            <a:fld id="{10C0734D-61E0-8E4B-B361-A30BA834107B}" type="slidenum">
              <a:rPr lang="en-US" smtClean="0"/>
              <a:t>13</a:t>
            </a:fld>
            <a:endParaRPr lang="en-US"/>
          </a:p>
        </p:txBody>
      </p:sp>
      <p:pic>
        <p:nvPicPr>
          <p:cNvPr id="7" name="Picture 6">
            <a:extLst>
              <a:ext uri="{FF2B5EF4-FFF2-40B4-BE49-F238E27FC236}">
                <a16:creationId xmlns:a16="http://schemas.microsoft.com/office/drawing/2014/main" id="{E540790E-88CC-5647-971B-913D4431D812}"/>
              </a:ext>
            </a:extLst>
          </p:cNvPr>
          <p:cNvPicPr>
            <a:picLocks noChangeAspect="1"/>
          </p:cNvPicPr>
          <p:nvPr/>
        </p:nvPicPr>
        <p:blipFill>
          <a:blip r:embed="rId2"/>
          <a:stretch>
            <a:fillRect/>
          </a:stretch>
        </p:blipFill>
        <p:spPr>
          <a:xfrm>
            <a:off x="4113797" y="3562350"/>
            <a:ext cx="4229100" cy="2794000"/>
          </a:xfrm>
          <a:prstGeom prst="rect">
            <a:avLst/>
          </a:prstGeom>
        </p:spPr>
      </p:pic>
    </p:spTree>
    <p:extLst>
      <p:ext uri="{BB962C8B-B14F-4D97-AF65-F5344CB8AC3E}">
        <p14:creationId xmlns:p14="http://schemas.microsoft.com/office/powerpoint/2010/main" val="324020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E549-D7BC-4D41-AD5D-6BA838A94CF3}"/>
              </a:ext>
            </a:extLst>
          </p:cNvPr>
          <p:cNvSpPr>
            <a:spLocks noGrp="1"/>
          </p:cNvSpPr>
          <p:nvPr>
            <p:ph type="title"/>
          </p:nvPr>
        </p:nvSpPr>
        <p:spPr/>
        <p:txBody>
          <a:bodyPr/>
          <a:lstStyle/>
          <a:p>
            <a:r>
              <a:rPr lang="en-US" dirty="0"/>
              <a:t>Communications plans are to ….</a:t>
            </a:r>
          </a:p>
        </p:txBody>
      </p:sp>
      <p:sp>
        <p:nvSpPr>
          <p:cNvPr id="3" name="Content Placeholder 2">
            <a:extLst>
              <a:ext uri="{FF2B5EF4-FFF2-40B4-BE49-F238E27FC236}">
                <a16:creationId xmlns:a16="http://schemas.microsoft.com/office/drawing/2014/main" id="{C6B306CC-5470-BD41-B353-92894B49368B}"/>
              </a:ext>
            </a:extLst>
          </p:cNvPr>
          <p:cNvSpPr>
            <a:spLocks noGrp="1"/>
          </p:cNvSpPr>
          <p:nvPr>
            <p:ph idx="1"/>
          </p:nvPr>
        </p:nvSpPr>
        <p:spPr>
          <a:xfrm>
            <a:off x="4008782" y="2849355"/>
            <a:ext cx="10515600" cy="4351338"/>
          </a:xfrm>
        </p:spPr>
        <p:txBody>
          <a:bodyPr>
            <a:normAutofit/>
          </a:bodyPr>
          <a:lstStyle/>
          <a:p>
            <a:pPr marL="0" indent="0">
              <a:buNone/>
            </a:pPr>
            <a:r>
              <a:rPr lang="en-US" sz="4400" dirty="0"/>
              <a:t>… be reviewed regularly. (p. 367) </a:t>
            </a:r>
          </a:p>
        </p:txBody>
      </p:sp>
      <p:sp>
        <p:nvSpPr>
          <p:cNvPr id="4" name="TextBox 3">
            <a:extLst>
              <a:ext uri="{FF2B5EF4-FFF2-40B4-BE49-F238E27FC236}">
                <a16:creationId xmlns:a16="http://schemas.microsoft.com/office/drawing/2014/main" id="{9019B662-77B1-DE4C-AA10-34986FBDD119}"/>
              </a:ext>
            </a:extLst>
          </p:cNvPr>
          <p:cNvSpPr txBox="1"/>
          <p:nvPr/>
        </p:nvSpPr>
        <p:spPr>
          <a:xfrm>
            <a:off x="172995" y="111211"/>
            <a:ext cx="301686" cy="369332"/>
          </a:xfrm>
          <a:prstGeom prst="rect">
            <a:avLst/>
          </a:prstGeom>
          <a:noFill/>
        </p:spPr>
        <p:txBody>
          <a:bodyPr wrap="none" rtlCol="0">
            <a:spAutoFit/>
          </a:bodyPr>
          <a:lstStyle/>
          <a:p>
            <a:r>
              <a:rPr lang="en-US" dirty="0"/>
              <a:t>1</a:t>
            </a:r>
          </a:p>
        </p:txBody>
      </p:sp>
      <p:sp>
        <p:nvSpPr>
          <p:cNvPr id="5" name="Slide Number Placeholder 4">
            <a:extLst>
              <a:ext uri="{FF2B5EF4-FFF2-40B4-BE49-F238E27FC236}">
                <a16:creationId xmlns:a16="http://schemas.microsoft.com/office/drawing/2014/main" id="{02CAF4CC-0498-7A49-BA15-84BFBE28A047}"/>
              </a:ext>
            </a:extLst>
          </p:cNvPr>
          <p:cNvSpPr>
            <a:spLocks noGrp="1"/>
          </p:cNvSpPr>
          <p:nvPr>
            <p:ph type="sldNum" sz="quarter" idx="12"/>
          </p:nvPr>
        </p:nvSpPr>
        <p:spPr/>
        <p:txBody>
          <a:bodyPr/>
          <a:lstStyle/>
          <a:p>
            <a:fld id="{10C0734D-61E0-8E4B-B361-A30BA834107B}" type="slidenum">
              <a:rPr lang="en-US" smtClean="0"/>
              <a:t>14</a:t>
            </a:fld>
            <a:endParaRPr lang="en-US"/>
          </a:p>
        </p:txBody>
      </p:sp>
      <p:pic>
        <p:nvPicPr>
          <p:cNvPr id="7" name="Picture 6">
            <a:extLst>
              <a:ext uri="{FF2B5EF4-FFF2-40B4-BE49-F238E27FC236}">
                <a16:creationId xmlns:a16="http://schemas.microsoft.com/office/drawing/2014/main" id="{E9141FBE-F384-3A45-82C6-13B545ED8908}"/>
              </a:ext>
            </a:extLst>
          </p:cNvPr>
          <p:cNvPicPr>
            <a:picLocks noChangeAspect="1"/>
          </p:cNvPicPr>
          <p:nvPr/>
        </p:nvPicPr>
        <p:blipFill>
          <a:blip r:embed="rId2"/>
          <a:stretch>
            <a:fillRect/>
          </a:stretch>
        </p:blipFill>
        <p:spPr>
          <a:xfrm>
            <a:off x="4008782" y="3952875"/>
            <a:ext cx="4241800" cy="2768600"/>
          </a:xfrm>
          <a:prstGeom prst="rect">
            <a:avLst/>
          </a:prstGeom>
        </p:spPr>
      </p:pic>
    </p:spTree>
    <p:extLst>
      <p:ext uri="{BB962C8B-B14F-4D97-AF65-F5344CB8AC3E}">
        <p14:creationId xmlns:p14="http://schemas.microsoft.com/office/powerpoint/2010/main" val="176762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934C-FF41-CA49-84DC-91B8F49C8E9D}"/>
              </a:ext>
            </a:extLst>
          </p:cNvPr>
          <p:cNvSpPr>
            <a:spLocks noGrp="1"/>
          </p:cNvSpPr>
          <p:nvPr>
            <p:ph type="title"/>
          </p:nvPr>
        </p:nvSpPr>
        <p:spPr/>
        <p:txBody>
          <a:bodyPr/>
          <a:lstStyle/>
          <a:p>
            <a:r>
              <a:rPr lang="en-US" dirty="0"/>
              <a:t>When communication planning is started…</a:t>
            </a:r>
          </a:p>
        </p:txBody>
      </p:sp>
      <p:sp>
        <p:nvSpPr>
          <p:cNvPr id="3" name="Content Placeholder 2">
            <a:extLst>
              <a:ext uri="{FF2B5EF4-FFF2-40B4-BE49-F238E27FC236}">
                <a16:creationId xmlns:a16="http://schemas.microsoft.com/office/drawing/2014/main" id="{16ACC8F6-95F1-924C-91E7-E6D31C940C28}"/>
              </a:ext>
            </a:extLst>
          </p:cNvPr>
          <p:cNvSpPr>
            <a:spLocks noGrp="1"/>
          </p:cNvSpPr>
          <p:nvPr>
            <p:ph idx="1"/>
          </p:nvPr>
        </p:nvSpPr>
        <p:spPr>
          <a:xfrm>
            <a:off x="5549348" y="2879173"/>
            <a:ext cx="10515600" cy="4351338"/>
          </a:xfrm>
        </p:spPr>
        <p:txBody>
          <a:bodyPr>
            <a:normAutofit/>
          </a:bodyPr>
          <a:lstStyle/>
          <a:p>
            <a:pPr marL="0" indent="0">
              <a:buNone/>
            </a:pPr>
            <a:r>
              <a:rPr lang="en-US" sz="4400" dirty="0"/>
              <a:t>…Early in the project (p. 367)</a:t>
            </a:r>
          </a:p>
        </p:txBody>
      </p:sp>
      <p:sp>
        <p:nvSpPr>
          <p:cNvPr id="4" name="TextBox 3">
            <a:extLst>
              <a:ext uri="{FF2B5EF4-FFF2-40B4-BE49-F238E27FC236}">
                <a16:creationId xmlns:a16="http://schemas.microsoft.com/office/drawing/2014/main" id="{14B018BA-C0B6-0A44-B324-CE75718AD433}"/>
              </a:ext>
            </a:extLst>
          </p:cNvPr>
          <p:cNvSpPr txBox="1"/>
          <p:nvPr/>
        </p:nvSpPr>
        <p:spPr>
          <a:xfrm>
            <a:off x="432486" y="234778"/>
            <a:ext cx="301686" cy="369332"/>
          </a:xfrm>
          <a:prstGeom prst="rect">
            <a:avLst/>
          </a:prstGeom>
          <a:noFill/>
        </p:spPr>
        <p:txBody>
          <a:bodyPr wrap="none" rtlCol="0">
            <a:spAutoFit/>
          </a:bodyPr>
          <a:lstStyle/>
          <a:p>
            <a:r>
              <a:rPr lang="en-US" dirty="0"/>
              <a:t>1</a:t>
            </a:r>
          </a:p>
        </p:txBody>
      </p:sp>
      <p:sp>
        <p:nvSpPr>
          <p:cNvPr id="5" name="Slide Number Placeholder 4">
            <a:extLst>
              <a:ext uri="{FF2B5EF4-FFF2-40B4-BE49-F238E27FC236}">
                <a16:creationId xmlns:a16="http://schemas.microsoft.com/office/drawing/2014/main" id="{0CACDF5C-FB83-E64B-924F-0D27A50B963E}"/>
              </a:ext>
            </a:extLst>
          </p:cNvPr>
          <p:cNvSpPr>
            <a:spLocks noGrp="1"/>
          </p:cNvSpPr>
          <p:nvPr>
            <p:ph type="sldNum" sz="quarter" idx="12"/>
          </p:nvPr>
        </p:nvSpPr>
        <p:spPr/>
        <p:txBody>
          <a:bodyPr/>
          <a:lstStyle/>
          <a:p>
            <a:fld id="{10C0734D-61E0-8E4B-B361-A30BA834107B}" type="slidenum">
              <a:rPr lang="en-US" smtClean="0"/>
              <a:t>15</a:t>
            </a:fld>
            <a:endParaRPr lang="en-US"/>
          </a:p>
        </p:txBody>
      </p:sp>
      <p:pic>
        <p:nvPicPr>
          <p:cNvPr id="7" name="Picture 6">
            <a:extLst>
              <a:ext uri="{FF2B5EF4-FFF2-40B4-BE49-F238E27FC236}">
                <a16:creationId xmlns:a16="http://schemas.microsoft.com/office/drawing/2014/main" id="{2091AA03-926D-EF43-81A0-A2DDDBEBE347}"/>
              </a:ext>
            </a:extLst>
          </p:cNvPr>
          <p:cNvPicPr>
            <a:picLocks noChangeAspect="1"/>
          </p:cNvPicPr>
          <p:nvPr/>
        </p:nvPicPr>
        <p:blipFill>
          <a:blip r:embed="rId2"/>
          <a:stretch>
            <a:fillRect/>
          </a:stretch>
        </p:blipFill>
        <p:spPr>
          <a:xfrm>
            <a:off x="3089776" y="3670542"/>
            <a:ext cx="4279900" cy="2768600"/>
          </a:xfrm>
          <a:prstGeom prst="rect">
            <a:avLst/>
          </a:prstGeom>
        </p:spPr>
      </p:pic>
    </p:spTree>
    <p:extLst>
      <p:ext uri="{BB962C8B-B14F-4D97-AF65-F5344CB8AC3E}">
        <p14:creationId xmlns:p14="http://schemas.microsoft.com/office/powerpoint/2010/main" val="375614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D8AF-D403-0545-8C4C-81F474B195D8}"/>
              </a:ext>
            </a:extLst>
          </p:cNvPr>
          <p:cNvSpPr>
            <a:spLocks noGrp="1"/>
          </p:cNvSpPr>
          <p:nvPr>
            <p:ph type="title"/>
          </p:nvPr>
        </p:nvSpPr>
        <p:spPr/>
        <p:txBody>
          <a:bodyPr/>
          <a:lstStyle/>
          <a:p>
            <a:r>
              <a:rPr lang="en-US" dirty="0"/>
              <a:t>Communication Plan Inputs</a:t>
            </a:r>
            <a:r>
              <a:rPr lang="en-US" dirty="0">
                <a:sym typeface="Wingdings" pitchFamily="2" charset="2"/>
              </a:rPr>
              <a:t> (p. 368)</a:t>
            </a:r>
            <a:endParaRPr lang="en-US" dirty="0"/>
          </a:p>
        </p:txBody>
      </p:sp>
      <p:sp>
        <p:nvSpPr>
          <p:cNvPr id="3" name="Content Placeholder 2">
            <a:extLst>
              <a:ext uri="{FF2B5EF4-FFF2-40B4-BE49-F238E27FC236}">
                <a16:creationId xmlns:a16="http://schemas.microsoft.com/office/drawing/2014/main" id="{5E58A887-4E03-154B-A87C-C2B7D5DFCDBD}"/>
              </a:ext>
            </a:extLst>
          </p:cNvPr>
          <p:cNvSpPr>
            <a:spLocks noGrp="1"/>
          </p:cNvSpPr>
          <p:nvPr>
            <p:ph idx="1"/>
          </p:nvPr>
        </p:nvSpPr>
        <p:spPr/>
        <p:txBody>
          <a:bodyPr/>
          <a:lstStyle/>
          <a:p>
            <a:r>
              <a:rPr lang="en-US" dirty="0"/>
              <a:t>Project charter</a:t>
            </a:r>
          </a:p>
          <a:p>
            <a:r>
              <a:rPr lang="en-US" dirty="0"/>
              <a:t>Project management plan</a:t>
            </a:r>
          </a:p>
          <a:p>
            <a:r>
              <a:rPr lang="en-US" dirty="0"/>
              <a:t>Project documents</a:t>
            </a:r>
          </a:p>
          <a:p>
            <a:pPr lvl="1"/>
            <a:r>
              <a:rPr lang="en-US" dirty="0"/>
              <a:t>Requirements documentation</a:t>
            </a:r>
          </a:p>
          <a:p>
            <a:pPr lvl="1"/>
            <a:r>
              <a:rPr lang="en-US" dirty="0"/>
              <a:t>Stakeholder register</a:t>
            </a:r>
          </a:p>
          <a:p>
            <a:r>
              <a:rPr lang="en-US" dirty="0"/>
              <a:t>Enterprise environmental factors</a:t>
            </a:r>
          </a:p>
          <a:p>
            <a:pPr lvl="1"/>
            <a:r>
              <a:rPr lang="en-US" dirty="0"/>
              <a:t>Stakeholder risk thresholds</a:t>
            </a:r>
          </a:p>
          <a:p>
            <a:pPr lvl="1"/>
            <a:r>
              <a:rPr lang="en-US" dirty="0"/>
              <a:t>Geographic distribution of facilities and resources</a:t>
            </a:r>
          </a:p>
          <a:p>
            <a:pPr lvl="1"/>
            <a:r>
              <a:rPr lang="en-US" dirty="0"/>
              <a:t>Etc.</a:t>
            </a:r>
          </a:p>
        </p:txBody>
      </p:sp>
      <p:sp>
        <p:nvSpPr>
          <p:cNvPr id="4" name="Slide Number Placeholder 3">
            <a:extLst>
              <a:ext uri="{FF2B5EF4-FFF2-40B4-BE49-F238E27FC236}">
                <a16:creationId xmlns:a16="http://schemas.microsoft.com/office/drawing/2014/main" id="{89DD46D9-24BD-7043-ACA8-1A92DC426D55}"/>
              </a:ext>
            </a:extLst>
          </p:cNvPr>
          <p:cNvSpPr>
            <a:spLocks noGrp="1"/>
          </p:cNvSpPr>
          <p:nvPr>
            <p:ph type="sldNum" sz="quarter" idx="12"/>
          </p:nvPr>
        </p:nvSpPr>
        <p:spPr/>
        <p:txBody>
          <a:bodyPr/>
          <a:lstStyle/>
          <a:p>
            <a:fld id="{10C0734D-61E0-8E4B-B361-A30BA834107B}" type="slidenum">
              <a:rPr lang="en-US" smtClean="0"/>
              <a:t>16</a:t>
            </a:fld>
            <a:endParaRPr lang="en-US"/>
          </a:p>
        </p:txBody>
      </p:sp>
      <p:pic>
        <p:nvPicPr>
          <p:cNvPr id="5" name="Picture 4">
            <a:extLst>
              <a:ext uri="{FF2B5EF4-FFF2-40B4-BE49-F238E27FC236}">
                <a16:creationId xmlns:a16="http://schemas.microsoft.com/office/drawing/2014/main" id="{6AD5E03B-0757-AE4F-A26D-E4BD534C4C88}"/>
              </a:ext>
            </a:extLst>
          </p:cNvPr>
          <p:cNvPicPr>
            <a:picLocks noChangeAspect="1"/>
          </p:cNvPicPr>
          <p:nvPr/>
        </p:nvPicPr>
        <p:blipFill>
          <a:blip r:embed="rId2"/>
          <a:stretch>
            <a:fillRect/>
          </a:stretch>
        </p:blipFill>
        <p:spPr>
          <a:xfrm>
            <a:off x="6885405" y="1870075"/>
            <a:ext cx="4292600" cy="2641600"/>
          </a:xfrm>
          <a:prstGeom prst="rect">
            <a:avLst/>
          </a:prstGeom>
        </p:spPr>
      </p:pic>
    </p:spTree>
    <p:extLst>
      <p:ext uri="{BB962C8B-B14F-4D97-AF65-F5344CB8AC3E}">
        <p14:creationId xmlns:p14="http://schemas.microsoft.com/office/powerpoint/2010/main" val="260809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567B-1D93-AD47-8B92-C63DD4C90EE9}"/>
              </a:ext>
            </a:extLst>
          </p:cNvPr>
          <p:cNvSpPr>
            <a:spLocks noGrp="1"/>
          </p:cNvSpPr>
          <p:nvPr>
            <p:ph type="title"/>
          </p:nvPr>
        </p:nvSpPr>
        <p:spPr/>
        <p:txBody>
          <a:bodyPr/>
          <a:lstStyle/>
          <a:p>
            <a:r>
              <a:rPr lang="en-US" dirty="0"/>
              <a:t>Plan Communication T&amp;T (p. 369)</a:t>
            </a:r>
          </a:p>
        </p:txBody>
      </p:sp>
      <p:sp>
        <p:nvSpPr>
          <p:cNvPr id="3" name="Content Placeholder 2">
            <a:extLst>
              <a:ext uri="{FF2B5EF4-FFF2-40B4-BE49-F238E27FC236}">
                <a16:creationId xmlns:a16="http://schemas.microsoft.com/office/drawing/2014/main" id="{4AA21E16-8A2C-7E45-8A25-9ECF4A71C449}"/>
              </a:ext>
            </a:extLst>
          </p:cNvPr>
          <p:cNvSpPr>
            <a:spLocks noGrp="1"/>
          </p:cNvSpPr>
          <p:nvPr>
            <p:ph idx="1"/>
          </p:nvPr>
        </p:nvSpPr>
        <p:spPr/>
        <p:txBody>
          <a:bodyPr/>
          <a:lstStyle/>
          <a:p>
            <a:r>
              <a:rPr lang="en-US" dirty="0"/>
              <a:t>Expert judgement/Stakeholders, especially customers and sponsors</a:t>
            </a:r>
          </a:p>
          <a:p>
            <a:r>
              <a:rPr lang="en-US" dirty="0"/>
              <a:t>Communication Requirement Analysis plan</a:t>
            </a:r>
          </a:p>
        </p:txBody>
      </p:sp>
      <p:sp>
        <p:nvSpPr>
          <p:cNvPr id="4" name="Slide Number Placeholder 3">
            <a:extLst>
              <a:ext uri="{FF2B5EF4-FFF2-40B4-BE49-F238E27FC236}">
                <a16:creationId xmlns:a16="http://schemas.microsoft.com/office/drawing/2014/main" id="{B276050B-0E97-2F44-B79C-6D083CE00930}"/>
              </a:ext>
            </a:extLst>
          </p:cNvPr>
          <p:cNvSpPr>
            <a:spLocks noGrp="1"/>
          </p:cNvSpPr>
          <p:nvPr>
            <p:ph type="sldNum" sz="quarter" idx="12"/>
          </p:nvPr>
        </p:nvSpPr>
        <p:spPr/>
        <p:txBody>
          <a:bodyPr/>
          <a:lstStyle/>
          <a:p>
            <a:fld id="{10C0734D-61E0-8E4B-B361-A30BA834107B}" type="slidenum">
              <a:rPr lang="en-US" smtClean="0"/>
              <a:t>17</a:t>
            </a:fld>
            <a:endParaRPr lang="en-US"/>
          </a:p>
        </p:txBody>
      </p:sp>
      <p:pic>
        <p:nvPicPr>
          <p:cNvPr id="5" name="Picture 4">
            <a:extLst>
              <a:ext uri="{FF2B5EF4-FFF2-40B4-BE49-F238E27FC236}">
                <a16:creationId xmlns:a16="http://schemas.microsoft.com/office/drawing/2014/main" id="{A8212658-D525-0F41-9E0F-2A31D0848381}"/>
              </a:ext>
            </a:extLst>
          </p:cNvPr>
          <p:cNvPicPr>
            <a:picLocks noChangeAspect="1"/>
          </p:cNvPicPr>
          <p:nvPr/>
        </p:nvPicPr>
        <p:blipFill>
          <a:blip r:embed="rId2"/>
          <a:stretch>
            <a:fillRect/>
          </a:stretch>
        </p:blipFill>
        <p:spPr>
          <a:xfrm>
            <a:off x="4718050" y="2857166"/>
            <a:ext cx="2755900" cy="4127500"/>
          </a:xfrm>
          <a:prstGeom prst="rect">
            <a:avLst/>
          </a:prstGeom>
        </p:spPr>
      </p:pic>
    </p:spTree>
    <p:extLst>
      <p:ext uri="{BB962C8B-B14F-4D97-AF65-F5344CB8AC3E}">
        <p14:creationId xmlns:p14="http://schemas.microsoft.com/office/powerpoint/2010/main" val="14586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7BC1-6DA6-114C-BA56-0018394FFAE7}"/>
              </a:ext>
            </a:extLst>
          </p:cNvPr>
          <p:cNvSpPr>
            <a:spLocks noGrp="1"/>
          </p:cNvSpPr>
          <p:nvPr>
            <p:ph type="title"/>
          </p:nvPr>
        </p:nvSpPr>
        <p:spPr/>
        <p:txBody>
          <a:bodyPr/>
          <a:lstStyle/>
          <a:p>
            <a:r>
              <a:rPr lang="en-US" dirty="0"/>
              <a:t>Selection of Technology (p. 369-370)</a:t>
            </a:r>
          </a:p>
        </p:txBody>
      </p:sp>
      <p:sp>
        <p:nvSpPr>
          <p:cNvPr id="3" name="Content Placeholder 2">
            <a:extLst>
              <a:ext uri="{FF2B5EF4-FFF2-40B4-BE49-F238E27FC236}">
                <a16:creationId xmlns:a16="http://schemas.microsoft.com/office/drawing/2014/main" id="{5355C66F-6CAF-AB44-B481-61B25DC90567}"/>
              </a:ext>
            </a:extLst>
          </p:cNvPr>
          <p:cNvSpPr>
            <a:spLocks noGrp="1"/>
          </p:cNvSpPr>
          <p:nvPr>
            <p:ph idx="1"/>
          </p:nvPr>
        </p:nvSpPr>
        <p:spPr/>
        <p:txBody>
          <a:bodyPr/>
          <a:lstStyle/>
          <a:p>
            <a:r>
              <a:rPr lang="en-US" dirty="0"/>
              <a:t>Urgency</a:t>
            </a:r>
          </a:p>
          <a:p>
            <a:r>
              <a:rPr lang="en-US" dirty="0"/>
              <a:t>Reliability of channel</a:t>
            </a:r>
          </a:p>
          <a:p>
            <a:r>
              <a:rPr lang="en-US" dirty="0"/>
              <a:t>Ease of use</a:t>
            </a:r>
          </a:p>
          <a:p>
            <a:r>
              <a:rPr lang="en-US" dirty="0"/>
              <a:t>Sensitivity</a:t>
            </a:r>
          </a:p>
          <a:p>
            <a:r>
              <a:rPr lang="en-US" dirty="0"/>
              <a:t>Need for persistent documentation (</a:t>
            </a:r>
            <a:r>
              <a:rPr lang="en-US" dirty="0" err="1"/>
              <a:t>bv</a:t>
            </a:r>
            <a:r>
              <a:rPr lang="en-US" dirty="0"/>
              <a:t>)</a:t>
            </a:r>
          </a:p>
        </p:txBody>
      </p:sp>
      <p:sp>
        <p:nvSpPr>
          <p:cNvPr id="4" name="Slide Number Placeholder 3">
            <a:extLst>
              <a:ext uri="{FF2B5EF4-FFF2-40B4-BE49-F238E27FC236}">
                <a16:creationId xmlns:a16="http://schemas.microsoft.com/office/drawing/2014/main" id="{D3C9ECFB-160E-7E46-A7BB-765C415EED28}"/>
              </a:ext>
            </a:extLst>
          </p:cNvPr>
          <p:cNvSpPr>
            <a:spLocks noGrp="1"/>
          </p:cNvSpPr>
          <p:nvPr>
            <p:ph type="sldNum" sz="quarter" idx="12"/>
          </p:nvPr>
        </p:nvSpPr>
        <p:spPr/>
        <p:txBody>
          <a:bodyPr/>
          <a:lstStyle/>
          <a:p>
            <a:fld id="{10C0734D-61E0-8E4B-B361-A30BA834107B}" type="slidenum">
              <a:rPr lang="en-US" smtClean="0"/>
              <a:t>18</a:t>
            </a:fld>
            <a:endParaRPr lang="en-US"/>
          </a:p>
        </p:txBody>
      </p:sp>
      <p:pic>
        <p:nvPicPr>
          <p:cNvPr id="6" name="Picture 5">
            <a:extLst>
              <a:ext uri="{FF2B5EF4-FFF2-40B4-BE49-F238E27FC236}">
                <a16:creationId xmlns:a16="http://schemas.microsoft.com/office/drawing/2014/main" id="{3D87DF66-8CC3-144B-B274-B9E74615D289}"/>
              </a:ext>
            </a:extLst>
          </p:cNvPr>
          <p:cNvPicPr>
            <a:picLocks noChangeAspect="1"/>
          </p:cNvPicPr>
          <p:nvPr/>
        </p:nvPicPr>
        <p:blipFill>
          <a:blip r:embed="rId2"/>
          <a:stretch>
            <a:fillRect/>
          </a:stretch>
        </p:blipFill>
        <p:spPr>
          <a:xfrm>
            <a:off x="7990639" y="1327150"/>
            <a:ext cx="2755900" cy="4203700"/>
          </a:xfrm>
          <a:prstGeom prst="rect">
            <a:avLst/>
          </a:prstGeom>
        </p:spPr>
      </p:pic>
    </p:spTree>
    <p:extLst>
      <p:ext uri="{BB962C8B-B14F-4D97-AF65-F5344CB8AC3E}">
        <p14:creationId xmlns:p14="http://schemas.microsoft.com/office/powerpoint/2010/main" val="164809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B527-98AB-C347-804C-36AD089DA5A9}"/>
              </a:ext>
            </a:extLst>
          </p:cNvPr>
          <p:cNvSpPr>
            <a:spLocks noGrp="1"/>
          </p:cNvSpPr>
          <p:nvPr>
            <p:ph type="title"/>
          </p:nvPr>
        </p:nvSpPr>
        <p:spPr/>
        <p:txBody>
          <a:bodyPr>
            <a:normAutofit fontScale="90000"/>
          </a:bodyPr>
          <a:lstStyle/>
          <a:p>
            <a:r>
              <a:rPr lang="en-US" dirty="0"/>
              <a:t>Communication Models (p. 371)</a:t>
            </a:r>
            <a:br>
              <a:rPr lang="en-US" dirty="0"/>
            </a:br>
            <a:r>
              <a:rPr lang="en-US" dirty="0"/>
              <a:t>“Simple basic sender/receiver communication model”</a:t>
            </a:r>
          </a:p>
        </p:txBody>
      </p:sp>
      <p:sp>
        <p:nvSpPr>
          <p:cNvPr id="4" name="Slide Number Placeholder 3">
            <a:extLst>
              <a:ext uri="{FF2B5EF4-FFF2-40B4-BE49-F238E27FC236}">
                <a16:creationId xmlns:a16="http://schemas.microsoft.com/office/drawing/2014/main" id="{4B3AC91B-9856-2642-90C0-B1A0783AF9CA}"/>
              </a:ext>
            </a:extLst>
          </p:cNvPr>
          <p:cNvSpPr>
            <a:spLocks noGrp="1"/>
          </p:cNvSpPr>
          <p:nvPr>
            <p:ph type="sldNum" sz="quarter" idx="12"/>
          </p:nvPr>
        </p:nvSpPr>
        <p:spPr/>
        <p:txBody>
          <a:bodyPr/>
          <a:lstStyle/>
          <a:p>
            <a:fld id="{10C0734D-61E0-8E4B-B361-A30BA834107B}" type="slidenum">
              <a:rPr lang="en-US" smtClean="0"/>
              <a:t>19</a:t>
            </a:fld>
            <a:endParaRPr lang="en-US"/>
          </a:p>
        </p:txBody>
      </p:sp>
      <p:sp>
        <p:nvSpPr>
          <p:cNvPr id="5" name="Oval 4">
            <a:extLst>
              <a:ext uri="{FF2B5EF4-FFF2-40B4-BE49-F238E27FC236}">
                <a16:creationId xmlns:a16="http://schemas.microsoft.com/office/drawing/2014/main" id="{13CE1B34-C02D-5D4C-A57C-1CB2B27A32D3}"/>
              </a:ext>
            </a:extLst>
          </p:cNvPr>
          <p:cNvSpPr/>
          <p:nvPr/>
        </p:nvSpPr>
        <p:spPr>
          <a:xfrm>
            <a:off x="819924" y="4535905"/>
            <a:ext cx="1383631" cy="127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C6399C5-9861-CE49-8B99-147F6D748A2F}"/>
              </a:ext>
            </a:extLst>
          </p:cNvPr>
          <p:cNvSpPr/>
          <p:nvPr/>
        </p:nvSpPr>
        <p:spPr>
          <a:xfrm>
            <a:off x="10158663" y="4535905"/>
            <a:ext cx="1383631" cy="12753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B623DA8-6324-A044-BBFD-6980A43B869B}"/>
              </a:ext>
            </a:extLst>
          </p:cNvPr>
          <p:cNvCxnSpPr>
            <a:cxnSpLocks/>
            <a:stCxn id="5" idx="6"/>
            <a:endCxn id="6" idx="2"/>
          </p:cNvCxnSpPr>
          <p:nvPr/>
        </p:nvCxnSpPr>
        <p:spPr>
          <a:xfrm>
            <a:off x="2203555" y="5173579"/>
            <a:ext cx="79551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EE33C6-AF97-934C-974E-06071CB7D143}"/>
              </a:ext>
            </a:extLst>
          </p:cNvPr>
          <p:cNvSpPr txBox="1"/>
          <p:nvPr/>
        </p:nvSpPr>
        <p:spPr>
          <a:xfrm>
            <a:off x="949429" y="3898232"/>
            <a:ext cx="1254126" cy="523220"/>
          </a:xfrm>
          <a:prstGeom prst="rect">
            <a:avLst/>
          </a:prstGeom>
          <a:noFill/>
        </p:spPr>
        <p:txBody>
          <a:bodyPr wrap="none" rtlCol="0">
            <a:spAutoFit/>
          </a:bodyPr>
          <a:lstStyle/>
          <a:p>
            <a:r>
              <a:rPr lang="en-US" sz="2800" dirty="0"/>
              <a:t>Encode</a:t>
            </a:r>
          </a:p>
        </p:txBody>
      </p:sp>
      <p:sp>
        <p:nvSpPr>
          <p:cNvPr id="12" name="TextBox 11">
            <a:extLst>
              <a:ext uri="{FF2B5EF4-FFF2-40B4-BE49-F238E27FC236}">
                <a16:creationId xmlns:a16="http://schemas.microsoft.com/office/drawing/2014/main" id="{6F18E6FD-F73D-5B49-8348-91E19CB11FF9}"/>
              </a:ext>
            </a:extLst>
          </p:cNvPr>
          <p:cNvSpPr txBox="1"/>
          <p:nvPr/>
        </p:nvSpPr>
        <p:spPr>
          <a:xfrm>
            <a:off x="10205782" y="3956496"/>
            <a:ext cx="1289392" cy="523220"/>
          </a:xfrm>
          <a:prstGeom prst="rect">
            <a:avLst/>
          </a:prstGeom>
          <a:noFill/>
        </p:spPr>
        <p:txBody>
          <a:bodyPr wrap="none" rtlCol="0">
            <a:spAutoFit/>
          </a:bodyPr>
          <a:lstStyle/>
          <a:p>
            <a:r>
              <a:rPr lang="en-US" sz="2800" dirty="0"/>
              <a:t>Decode</a:t>
            </a:r>
          </a:p>
        </p:txBody>
      </p:sp>
      <p:sp>
        <p:nvSpPr>
          <p:cNvPr id="13" name="TextBox 12">
            <a:extLst>
              <a:ext uri="{FF2B5EF4-FFF2-40B4-BE49-F238E27FC236}">
                <a16:creationId xmlns:a16="http://schemas.microsoft.com/office/drawing/2014/main" id="{69D01050-DA0D-584A-9FB3-24EC19AF6491}"/>
              </a:ext>
            </a:extLst>
          </p:cNvPr>
          <p:cNvSpPr txBox="1"/>
          <p:nvPr/>
        </p:nvSpPr>
        <p:spPr>
          <a:xfrm>
            <a:off x="4179091" y="4479039"/>
            <a:ext cx="3662093" cy="523220"/>
          </a:xfrm>
          <a:prstGeom prst="rect">
            <a:avLst/>
          </a:prstGeom>
          <a:noFill/>
        </p:spPr>
        <p:txBody>
          <a:bodyPr wrap="none" lIns="91440" tIns="45720" rIns="91440" bIns="45720" rtlCol="0" anchor="t">
            <a:spAutoFit/>
          </a:bodyPr>
          <a:lstStyle/>
          <a:p>
            <a:r>
              <a:rPr lang="en-US" sz="2800" dirty="0"/>
              <a:t>Transmit over a channel</a:t>
            </a:r>
          </a:p>
        </p:txBody>
      </p:sp>
      <p:sp>
        <p:nvSpPr>
          <p:cNvPr id="14" name="TextBox 13">
            <a:extLst>
              <a:ext uri="{FF2B5EF4-FFF2-40B4-BE49-F238E27FC236}">
                <a16:creationId xmlns:a16="http://schemas.microsoft.com/office/drawing/2014/main" id="{46336AB6-DB97-7943-897D-9C922B7D5AB0}"/>
              </a:ext>
            </a:extLst>
          </p:cNvPr>
          <p:cNvSpPr txBox="1"/>
          <p:nvPr/>
        </p:nvSpPr>
        <p:spPr>
          <a:xfrm>
            <a:off x="3453063" y="5195457"/>
            <a:ext cx="6254020" cy="523220"/>
          </a:xfrm>
          <a:prstGeom prst="rect">
            <a:avLst/>
          </a:prstGeom>
          <a:noFill/>
        </p:spPr>
        <p:txBody>
          <a:bodyPr wrap="none" rtlCol="0">
            <a:spAutoFit/>
          </a:bodyPr>
          <a:lstStyle/>
          <a:p>
            <a:r>
              <a:rPr lang="en-US" sz="2800" dirty="0"/>
              <a:t>(“noise” distorts the message sometimes)</a:t>
            </a:r>
          </a:p>
        </p:txBody>
      </p:sp>
    </p:spTree>
    <p:extLst>
      <p:ext uri="{BB962C8B-B14F-4D97-AF65-F5344CB8AC3E}">
        <p14:creationId xmlns:p14="http://schemas.microsoft.com/office/powerpoint/2010/main" val="262798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46F7-787C-004A-8E0D-104BAF4AC42A}"/>
              </a:ext>
            </a:extLst>
          </p:cNvPr>
          <p:cNvSpPr>
            <a:spLocks noGrp="1"/>
          </p:cNvSpPr>
          <p:nvPr>
            <p:ph type="title"/>
          </p:nvPr>
        </p:nvSpPr>
        <p:spPr/>
        <p:txBody>
          <a:bodyPr/>
          <a:lstStyle/>
          <a:p>
            <a:r>
              <a:rPr lang="en-US" dirty="0"/>
              <a:t>Why ”communications” is important (p. 61 PMBOK 6</a:t>
            </a:r>
            <a:r>
              <a:rPr lang="en-US" baseline="30000" dirty="0"/>
              <a:t>th</a:t>
            </a:r>
            <a:r>
              <a:rPr lang="en-US" dirty="0"/>
              <a:t> ed)</a:t>
            </a:r>
          </a:p>
        </p:txBody>
      </p:sp>
      <p:sp>
        <p:nvSpPr>
          <p:cNvPr id="3" name="Content Placeholder 2">
            <a:extLst>
              <a:ext uri="{FF2B5EF4-FFF2-40B4-BE49-F238E27FC236}">
                <a16:creationId xmlns:a16="http://schemas.microsoft.com/office/drawing/2014/main" id="{22FA733A-0E1A-A84C-8223-3353A7C32FFD}"/>
              </a:ext>
            </a:extLst>
          </p:cNvPr>
          <p:cNvSpPr>
            <a:spLocks noGrp="1"/>
          </p:cNvSpPr>
          <p:nvPr>
            <p:ph idx="1"/>
          </p:nvPr>
        </p:nvSpPr>
        <p:spPr/>
        <p:txBody>
          <a:bodyPr/>
          <a:lstStyle/>
          <a:p>
            <a:pPr marL="0" indent="0">
              <a:buNone/>
            </a:pPr>
            <a:r>
              <a:rPr lang="en-US" dirty="0"/>
              <a:t> “research shows that top project managers spend about 90% of their time on a project  in communication”</a:t>
            </a:r>
          </a:p>
          <a:p>
            <a:pPr marL="0" indent="0">
              <a:buNone/>
            </a:pPr>
            <a:endParaRPr lang="en-US" dirty="0"/>
          </a:p>
        </p:txBody>
      </p:sp>
      <p:sp>
        <p:nvSpPr>
          <p:cNvPr id="4" name="Slide Number Placeholder 3">
            <a:extLst>
              <a:ext uri="{FF2B5EF4-FFF2-40B4-BE49-F238E27FC236}">
                <a16:creationId xmlns:a16="http://schemas.microsoft.com/office/drawing/2014/main" id="{C989FA12-A9AE-BC45-8C8D-2253B487B7CA}"/>
              </a:ext>
            </a:extLst>
          </p:cNvPr>
          <p:cNvSpPr>
            <a:spLocks noGrp="1"/>
          </p:cNvSpPr>
          <p:nvPr>
            <p:ph type="sldNum" sz="quarter" idx="12"/>
          </p:nvPr>
        </p:nvSpPr>
        <p:spPr/>
        <p:txBody>
          <a:bodyPr/>
          <a:lstStyle/>
          <a:p>
            <a:fld id="{10C0734D-61E0-8E4B-B361-A30BA834107B}" type="slidenum">
              <a:rPr lang="en-US" smtClean="0"/>
              <a:t>2</a:t>
            </a:fld>
            <a:endParaRPr lang="en-US"/>
          </a:p>
        </p:txBody>
      </p:sp>
      <p:pic>
        <p:nvPicPr>
          <p:cNvPr id="5" name="Picture 4">
            <a:extLst>
              <a:ext uri="{FF2B5EF4-FFF2-40B4-BE49-F238E27FC236}">
                <a16:creationId xmlns:a16="http://schemas.microsoft.com/office/drawing/2014/main" id="{86D60F3D-564C-004D-A2FE-3532DFEECCF3}"/>
              </a:ext>
            </a:extLst>
          </p:cNvPr>
          <p:cNvPicPr>
            <a:picLocks noChangeAspect="1"/>
          </p:cNvPicPr>
          <p:nvPr/>
        </p:nvPicPr>
        <p:blipFill>
          <a:blip r:embed="rId2"/>
          <a:stretch>
            <a:fillRect/>
          </a:stretch>
        </p:blipFill>
        <p:spPr>
          <a:xfrm>
            <a:off x="3875111" y="3286030"/>
            <a:ext cx="2781300" cy="3708400"/>
          </a:xfrm>
          <a:prstGeom prst="rect">
            <a:avLst/>
          </a:prstGeom>
        </p:spPr>
      </p:pic>
    </p:spTree>
    <p:extLst>
      <p:ext uri="{BB962C8B-B14F-4D97-AF65-F5344CB8AC3E}">
        <p14:creationId xmlns:p14="http://schemas.microsoft.com/office/powerpoint/2010/main" val="188688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E98A-7392-6C41-9B80-D647E59A22A2}"/>
              </a:ext>
            </a:extLst>
          </p:cNvPr>
          <p:cNvSpPr>
            <a:spLocks noGrp="1"/>
          </p:cNvSpPr>
          <p:nvPr>
            <p:ph type="title"/>
          </p:nvPr>
        </p:nvSpPr>
        <p:spPr/>
        <p:txBody>
          <a:bodyPr/>
          <a:lstStyle/>
          <a:p>
            <a:r>
              <a:rPr lang="en-US" dirty="0"/>
              <a:t>Communication Models (p. 372)</a:t>
            </a:r>
            <a:br>
              <a:rPr lang="en-US" dirty="0"/>
            </a:br>
            <a:r>
              <a:rPr lang="en-US" dirty="0"/>
              <a:t>“Sample interactive communication model”</a:t>
            </a:r>
          </a:p>
        </p:txBody>
      </p:sp>
      <p:sp>
        <p:nvSpPr>
          <p:cNvPr id="3" name="Content Placeholder 2">
            <a:extLst>
              <a:ext uri="{FF2B5EF4-FFF2-40B4-BE49-F238E27FC236}">
                <a16:creationId xmlns:a16="http://schemas.microsoft.com/office/drawing/2014/main" id="{18751E84-A08B-C943-875C-475F77CBCDFD}"/>
              </a:ext>
            </a:extLst>
          </p:cNvPr>
          <p:cNvSpPr>
            <a:spLocks noGrp="1"/>
          </p:cNvSpPr>
          <p:nvPr>
            <p:ph idx="1"/>
          </p:nvPr>
        </p:nvSpPr>
        <p:spPr/>
        <p:txBody>
          <a:bodyPr/>
          <a:lstStyle/>
          <a:p>
            <a:r>
              <a:rPr lang="en-US" dirty="0"/>
              <a:t>Acknowledge</a:t>
            </a:r>
          </a:p>
          <a:p>
            <a:r>
              <a:rPr lang="en-US" dirty="0"/>
              <a:t>Feedback</a:t>
            </a:r>
          </a:p>
          <a:p>
            <a:endParaRPr lang="en-US" dirty="0"/>
          </a:p>
          <a:p>
            <a:r>
              <a:rPr lang="en-US" dirty="0"/>
              <a:t>Definition “noise”= “…any interference or barriers that might compromise the understanding of the message, such as distraction of the receiver, variations in the perceptions of receivers, or lack  of the appropriate knowledge or interest.”</a:t>
            </a:r>
          </a:p>
        </p:txBody>
      </p:sp>
      <p:sp>
        <p:nvSpPr>
          <p:cNvPr id="4" name="Slide Number Placeholder 3">
            <a:extLst>
              <a:ext uri="{FF2B5EF4-FFF2-40B4-BE49-F238E27FC236}">
                <a16:creationId xmlns:a16="http://schemas.microsoft.com/office/drawing/2014/main" id="{70E50BCB-9E29-424C-B6D0-A445E47FE266}"/>
              </a:ext>
            </a:extLst>
          </p:cNvPr>
          <p:cNvSpPr>
            <a:spLocks noGrp="1"/>
          </p:cNvSpPr>
          <p:nvPr>
            <p:ph type="sldNum" sz="quarter" idx="12"/>
          </p:nvPr>
        </p:nvSpPr>
        <p:spPr/>
        <p:txBody>
          <a:bodyPr/>
          <a:lstStyle/>
          <a:p>
            <a:fld id="{10C0734D-61E0-8E4B-B361-A30BA834107B}" type="slidenum">
              <a:rPr lang="en-US" smtClean="0"/>
              <a:t>20</a:t>
            </a:fld>
            <a:endParaRPr lang="en-US"/>
          </a:p>
        </p:txBody>
      </p:sp>
      <p:pic>
        <p:nvPicPr>
          <p:cNvPr id="5" name="Picture 4">
            <a:extLst>
              <a:ext uri="{FF2B5EF4-FFF2-40B4-BE49-F238E27FC236}">
                <a16:creationId xmlns:a16="http://schemas.microsoft.com/office/drawing/2014/main" id="{B487C0FC-BFFC-3F4E-AFF3-881D57BA0B77}"/>
              </a:ext>
            </a:extLst>
          </p:cNvPr>
          <p:cNvPicPr>
            <a:picLocks noChangeAspect="1"/>
          </p:cNvPicPr>
          <p:nvPr/>
        </p:nvPicPr>
        <p:blipFill>
          <a:blip r:embed="rId2"/>
          <a:stretch>
            <a:fillRect/>
          </a:stretch>
        </p:blipFill>
        <p:spPr>
          <a:xfrm>
            <a:off x="7313194" y="4466041"/>
            <a:ext cx="3671637" cy="2255434"/>
          </a:xfrm>
          <a:prstGeom prst="rect">
            <a:avLst/>
          </a:prstGeom>
        </p:spPr>
      </p:pic>
    </p:spTree>
    <p:extLst>
      <p:ext uri="{BB962C8B-B14F-4D97-AF65-F5344CB8AC3E}">
        <p14:creationId xmlns:p14="http://schemas.microsoft.com/office/powerpoint/2010/main" val="4018378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83F3-303F-C045-9206-047DCF8DEB3F}"/>
              </a:ext>
            </a:extLst>
          </p:cNvPr>
          <p:cNvSpPr>
            <a:spLocks noGrp="1"/>
          </p:cNvSpPr>
          <p:nvPr>
            <p:ph type="title"/>
          </p:nvPr>
        </p:nvSpPr>
        <p:spPr/>
        <p:txBody>
          <a:bodyPr/>
          <a:lstStyle/>
          <a:p>
            <a:r>
              <a:rPr lang="en-US" dirty="0"/>
              <a:t>The sender is responsible for: (p. 372)</a:t>
            </a:r>
          </a:p>
        </p:txBody>
      </p:sp>
      <p:sp>
        <p:nvSpPr>
          <p:cNvPr id="3" name="Content Placeholder 2">
            <a:extLst>
              <a:ext uri="{FF2B5EF4-FFF2-40B4-BE49-F238E27FC236}">
                <a16:creationId xmlns:a16="http://schemas.microsoft.com/office/drawing/2014/main" id="{FFB26CDC-6515-564C-9F7F-41C997FC5F0E}"/>
              </a:ext>
            </a:extLst>
          </p:cNvPr>
          <p:cNvSpPr>
            <a:spLocks noGrp="1"/>
          </p:cNvSpPr>
          <p:nvPr>
            <p:ph idx="1"/>
          </p:nvPr>
        </p:nvSpPr>
        <p:spPr/>
        <p:txBody>
          <a:bodyPr/>
          <a:lstStyle/>
          <a:p>
            <a:r>
              <a:rPr lang="en-US" dirty="0"/>
              <a:t>Picking the right channel (</a:t>
            </a:r>
            <a:r>
              <a:rPr lang="en-US" dirty="0" err="1"/>
              <a:t>bv</a:t>
            </a:r>
            <a:r>
              <a:rPr lang="en-US" dirty="0"/>
              <a:t>)</a:t>
            </a:r>
          </a:p>
          <a:p>
            <a:r>
              <a:rPr lang="en-US" dirty="0"/>
              <a:t>Transmission of the message</a:t>
            </a:r>
          </a:p>
          <a:p>
            <a:r>
              <a:rPr lang="en-US" dirty="0"/>
              <a:t>Ensuring the information being communicated is clear and complete</a:t>
            </a:r>
          </a:p>
          <a:p>
            <a:r>
              <a:rPr lang="en-US" dirty="0"/>
              <a:t>Confirming the message is correctly interpreted</a:t>
            </a:r>
          </a:p>
        </p:txBody>
      </p:sp>
      <p:sp>
        <p:nvSpPr>
          <p:cNvPr id="4" name="Slide Number Placeholder 3">
            <a:extLst>
              <a:ext uri="{FF2B5EF4-FFF2-40B4-BE49-F238E27FC236}">
                <a16:creationId xmlns:a16="http://schemas.microsoft.com/office/drawing/2014/main" id="{34FB4CA1-7FD1-1547-B521-FA9B3ABB7DBD}"/>
              </a:ext>
            </a:extLst>
          </p:cNvPr>
          <p:cNvSpPr>
            <a:spLocks noGrp="1"/>
          </p:cNvSpPr>
          <p:nvPr>
            <p:ph type="sldNum" sz="quarter" idx="12"/>
          </p:nvPr>
        </p:nvSpPr>
        <p:spPr/>
        <p:txBody>
          <a:bodyPr/>
          <a:lstStyle/>
          <a:p>
            <a:fld id="{10C0734D-61E0-8E4B-B361-A30BA834107B}" type="slidenum">
              <a:rPr lang="en-US" smtClean="0"/>
              <a:t>21</a:t>
            </a:fld>
            <a:endParaRPr lang="en-US"/>
          </a:p>
        </p:txBody>
      </p:sp>
      <p:pic>
        <p:nvPicPr>
          <p:cNvPr id="5" name="Picture 4">
            <a:extLst>
              <a:ext uri="{FF2B5EF4-FFF2-40B4-BE49-F238E27FC236}">
                <a16:creationId xmlns:a16="http://schemas.microsoft.com/office/drawing/2014/main" id="{B36BE2AD-1437-FA42-89A1-D9916EA880C8}"/>
              </a:ext>
            </a:extLst>
          </p:cNvPr>
          <p:cNvPicPr>
            <a:picLocks noChangeAspect="1"/>
          </p:cNvPicPr>
          <p:nvPr/>
        </p:nvPicPr>
        <p:blipFill>
          <a:blip r:embed="rId2"/>
          <a:stretch>
            <a:fillRect/>
          </a:stretch>
        </p:blipFill>
        <p:spPr>
          <a:xfrm>
            <a:off x="3975100" y="3902075"/>
            <a:ext cx="4241800" cy="2819400"/>
          </a:xfrm>
          <a:prstGeom prst="rect">
            <a:avLst/>
          </a:prstGeom>
        </p:spPr>
      </p:pic>
    </p:spTree>
    <p:extLst>
      <p:ext uri="{BB962C8B-B14F-4D97-AF65-F5344CB8AC3E}">
        <p14:creationId xmlns:p14="http://schemas.microsoft.com/office/powerpoint/2010/main" val="386447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5C83-4CC8-7447-88A9-BA535E7DF36E}"/>
              </a:ext>
            </a:extLst>
          </p:cNvPr>
          <p:cNvSpPr>
            <a:spLocks noGrp="1"/>
          </p:cNvSpPr>
          <p:nvPr>
            <p:ph type="title"/>
          </p:nvPr>
        </p:nvSpPr>
        <p:spPr/>
        <p:txBody>
          <a:bodyPr/>
          <a:lstStyle/>
          <a:p>
            <a:r>
              <a:rPr lang="en-US" dirty="0"/>
              <a:t>Cross-cultural communication (p. 373)</a:t>
            </a:r>
          </a:p>
        </p:txBody>
      </p:sp>
      <p:sp>
        <p:nvSpPr>
          <p:cNvPr id="3" name="Content Placeholder 2">
            <a:extLst>
              <a:ext uri="{FF2B5EF4-FFF2-40B4-BE49-F238E27FC236}">
                <a16:creationId xmlns:a16="http://schemas.microsoft.com/office/drawing/2014/main" id="{1875BFCB-BE08-0346-91F6-C649156A9F8E}"/>
              </a:ext>
            </a:extLst>
          </p:cNvPr>
          <p:cNvSpPr>
            <a:spLocks noGrp="1"/>
          </p:cNvSpPr>
          <p:nvPr>
            <p:ph idx="1"/>
          </p:nvPr>
        </p:nvSpPr>
        <p:spPr/>
        <p:txBody>
          <a:bodyPr/>
          <a:lstStyle/>
          <a:p>
            <a:r>
              <a:rPr lang="en-US" dirty="0"/>
              <a:t>Age</a:t>
            </a:r>
          </a:p>
          <a:p>
            <a:r>
              <a:rPr lang="en-US" dirty="0"/>
              <a:t>Nationality</a:t>
            </a:r>
          </a:p>
          <a:p>
            <a:r>
              <a:rPr lang="en-US" dirty="0"/>
              <a:t>Professional discipline</a:t>
            </a:r>
          </a:p>
          <a:p>
            <a:r>
              <a:rPr lang="en-US" dirty="0"/>
              <a:t>Ethnicity</a:t>
            </a:r>
          </a:p>
          <a:p>
            <a:r>
              <a:rPr lang="en-US" dirty="0"/>
              <a:t>Gender</a:t>
            </a:r>
          </a:p>
          <a:p>
            <a:r>
              <a:rPr lang="en-US" dirty="0"/>
              <a:t>Accent (</a:t>
            </a:r>
            <a:r>
              <a:rPr lang="en-US" dirty="0" err="1"/>
              <a:t>bv</a:t>
            </a:r>
            <a:r>
              <a:rPr lang="en-US" dirty="0"/>
              <a:t>)</a:t>
            </a:r>
          </a:p>
        </p:txBody>
      </p:sp>
      <p:sp>
        <p:nvSpPr>
          <p:cNvPr id="4" name="Slide Number Placeholder 3">
            <a:extLst>
              <a:ext uri="{FF2B5EF4-FFF2-40B4-BE49-F238E27FC236}">
                <a16:creationId xmlns:a16="http://schemas.microsoft.com/office/drawing/2014/main" id="{7D5DC9D1-A152-6D4E-B1F6-5D62509E94EF}"/>
              </a:ext>
            </a:extLst>
          </p:cNvPr>
          <p:cNvSpPr>
            <a:spLocks noGrp="1"/>
          </p:cNvSpPr>
          <p:nvPr>
            <p:ph type="sldNum" sz="quarter" idx="12"/>
          </p:nvPr>
        </p:nvSpPr>
        <p:spPr/>
        <p:txBody>
          <a:bodyPr/>
          <a:lstStyle/>
          <a:p>
            <a:fld id="{10C0734D-61E0-8E4B-B361-A30BA834107B}" type="slidenum">
              <a:rPr lang="en-US" smtClean="0"/>
              <a:t>22</a:t>
            </a:fld>
            <a:endParaRPr lang="en-US"/>
          </a:p>
        </p:txBody>
      </p:sp>
      <p:pic>
        <p:nvPicPr>
          <p:cNvPr id="5" name="Picture 4">
            <a:extLst>
              <a:ext uri="{FF2B5EF4-FFF2-40B4-BE49-F238E27FC236}">
                <a16:creationId xmlns:a16="http://schemas.microsoft.com/office/drawing/2014/main" id="{5D41A75C-41F8-574B-892C-27745E58AF97}"/>
              </a:ext>
            </a:extLst>
          </p:cNvPr>
          <p:cNvPicPr>
            <a:picLocks noChangeAspect="1"/>
          </p:cNvPicPr>
          <p:nvPr/>
        </p:nvPicPr>
        <p:blipFill>
          <a:blip r:embed="rId2"/>
          <a:stretch>
            <a:fillRect/>
          </a:stretch>
        </p:blipFill>
        <p:spPr>
          <a:xfrm>
            <a:off x="6424529" y="2132263"/>
            <a:ext cx="4203700" cy="3098800"/>
          </a:xfrm>
          <a:prstGeom prst="rect">
            <a:avLst/>
          </a:prstGeom>
        </p:spPr>
      </p:pic>
    </p:spTree>
    <p:extLst>
      <p:ext uri="{BB962C8B-B14F-4D97-AF65-F5344CB8AC3E}">
        <p14:creationId xmlns:p14="http://schemas.microsoft.com/office/powerpoint/2010/main" val="335018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CEFB-82FD-B345-85ED-2E4024344ADE}"/>
              </a:ext>
            </a:extLst>
          </p:cNvPr>
          <p:cNvSpPr>
            <a:spLocks noGrp="1"/>
          </p:cNvSpPr>
          <p:nvPr>
            <p:ph type="title"/>
          </p:nvPr>
        </p:nvSpPr>
        <p:spPr/>
        <p:txBody>
          <a:bodyPr/>
          <a:lstStyle/>
          <a:p>
            <a:r>
              <a:rPr lang="en-US" dirty="0"/>
              <a:t>Communication Methods (p. 374)</a:t>
            </a:r>
          </a:p>
        </p:txBody>
      </p:sp>
      <p:sp>
        <p:nvSpPr>
          <p:cNvPr id="3" name="Content Placeholder 2">
            <a:extLst>
              <a:ext uri="{FF2B5EF4-FFF2-40B4-BE49-F238E27FC236}">
                <a16:creationId xmlns:a16="http://schemas.microsoft.com/office/drawing/2014/main" id="{D935BDC3-E8A6-7948-82D2-10571E78DD99}"/>
              </a:ext>
            </a:extLst>
          </p:cNvPr>
          <p:cNvSpPr>
            <a:spLocks noGrp="1"/>
          </p:cNvSpPr>
          <p:nvPr>
            <p:ph idx="1"/>
          </p:nvPr>
        </p:nvSpPr>
        <p:spPr/>
        <p:txBody>
          <a:bodyPr/>
          <a:lstStyle/>
          <a:p>
            <a:r>
              <a:rPr lang="en-US" dirty="0"/>
              <a:t>Interactive (e.g. real time face-to-face one-on-one conversation)</a:t>
            </a:r>
          </a:p>
          <a:p>
            <a:r>
              <a:rPr lang="en-US" dirty="0"/>
              <a:t>Push (like an e-mail that is sent out that no one can reply to)</a:t>
            </a:r>
          </a:p>
          <a:p>
            <a:r>
              <a:rPr lang="en-US" dirty="0"/>
              <a:t>Pull (like e-learning)</a:t>
            </a:r>
          </a:p>
        </p:txBody>
      </p:sp>
      <p:sp>
        <p:nvSpPr>
          <p:cNvPr id="4" name="Slide Number Placeholder 3">
            <a:extLst>
              <a:ext uri="{FF2B5EF4-FFF2-40B4-BE49-F238E27FC236}">
                <a16:creationId xmlns:a16="http://schemas.microsoft.com/office/drawing/2014/main" id="{99B85AA7-9AB7-6F4A-BE3D-6DB81895183D}"/>
              </a:ext>
            </a:extLst>
          </p:cNvPr>
          <p:cNvSpPr>
            <a:spLocks noGrp="1"/>
          </p:cNvSpPr>
          <p:nvPr>
            <p:ph type="sldNum" sz="quarter" idx="12"/>
          </p:nvPr>
        </p:nvSpPr>
        <p:spPr/>
        <p:txBody>
          <a:bodyPr/>
          <a:lstStyle/>
          <a:p>
            <a:fld id="{10C0734D-61E0-8E4B-B361-A30BA834107B}" type="slidenum">
              <a:rPr lang="en-US" smtClean="0"/>
              <a:t>23</a:t>
            </a:fld>
            <a:endParaRPr lang="en-US"/>
          </a:p>
        </p:txBody>
      </p:sp>
      <p:pic>
        <p:nvPicPr>
          <p:cNvPr id="5" name="Picture 4">
            <a:extLst>
              <a:ext uri="{FF2B5EF4-FFF2-40B4-BE49-F238E27FC236}">
                <a16:creationId xmlns:a16="http://schemas.microsoft.com/office/drawing/2014/main" id="{73139447-1C4C-734D-8B6F-E275F6448742}"/>
              </a:ext>
            </a:extLst>
          </p:cNvPr>
          <p:cNvPicPr>
            <a:picLocks noChangeAspect="1"/>
          </p:cNvPicPr>
          <p:nvPr/>
        </p:nvPicPr>
        <p:blipFill>
          <a:blip r:embed="rId2"/>
          <a:stretch>
            <a:fillRect/>
          </a:stretch>
        </p:blipFill>
        <p:spPr>
          <a:xfrm>
            <a:off x="9007559" y="3352211"/>
            <a:ext cx="1949282" cy="2959689"/>
          </a:xfrm>
          <a:prstGeom prst="rect">
            <a:avLst/>
          </a:prstGeom>
        </p:spPr>
      </p:pic>
    </p:spTree>
    <p:extLst>
      <p:ext uri="{BB962C8B-B14F-4D97-AF65-F5344CB8AC3E}">
        <p14:creationId xmlns:p14="http://schemas.microsoft.com/office/powerpoint/2010/main" val="39915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65C1-7FF4-7248-8515-BB3A545721B8}"/>
              </a:ext>
            </a:extLst>
          </p:cNvPr>
          <p:cNvSpPr>
            <a:spLocks noGrp="1"/>
          </p:cNvSpPr>
          <p:nvPr>
            <p:ph type="title"/>
          </p:nvPr>
        </p:nvSpPr>
        <p:spPr/>
        <p:txBody>
          <a:bodyPr/>
          <a:lstStyle/>
          <a:p>
            <a:r>
              <a:rPr lang="en-US" dirty="0"/>
              <a:t>Communication Plans Output – Communications Management Plan (p. 377)</a:t>
            </a:r>
          </a:p>
        </p:txBody>
      </p:sp>
      <p:sp>
        <p:nvSpPr>
          <p:cNvPr id="3" name="Content Placeholder 2">
            <a:extLst>
              <a:ext uri="{FF2B5EF4-FFF2-40B4-BE49-F238E27FC236}">
                <a16:creationId xmlns:a16="http://schemas.microsoft.com/office/drawing/2014/main" id="{ACE1262A-4562-2E47-AF02-27B15633F503}"/>
              </a:ext>
            </a:extLst>
          </p:cNvPr>
          <p:cNvSpPr>
            <a:spLocks noGrp="1"/>
          </p:cNvSpPr>
          <p:nvPr>
            <p:ph idx="1"/>
          </p:nvPr>
        </p:nvSpPr>
        <p:spPr/>
        <p:txBody>
          <a:bodyPr/>
          <a:lstStyle/>
          <a:p>
            <a:r>
              <a:rPr lang="en-US" dirty="0"/>
              <a:t>Communication requirements</a:t>
            </a:r>
          </a:p>
          <a:p>
            <a:r>
              <a:rPr lang="en-US" dirty="0"/>
              <a:t>Frequency of communications</a:t>
            </a:r>
          </a:p>
          <a:p>
            <a:r>
              <a:rPr lang="en-US" dirty="0"/>
              <a:t>Glossary of terms</a:t>
            </a:r>
          </a:p>
          <a:p>
            <a:r>
              <a:rPr lang="en-US" dirty="0"/>
              <a:t>Etc. (other types, guidelines &amp; templates)</a:t>
            </a:r>
          </a:p>
        </p:txBody>
      </p:sp>
      <p:sp>
        <p:nvSpPr>
          <p:cNvPr id="4" name="Slide Number Placeholder 3">
            <a:extLst>
              <a:ext uri="{FF2B5EF4-FFF2-40B4-BE49-F238E27FC236}">
                <a16:creationId xmlns:a16="http://schemas.microsoft.com/office/drawing/2014/main" id="{367A4EE2-62DF-5E4B-ABE1-65DAFFEB348B}"/>
              </a:ext>
            </a:extLst>
          </p:cNvPr>
          <p:cNvSpPr>
            <a:spLocks noGrp="1"/>
          </p:cNvSpPr>
          <p:nvPr>
            <p:ph type="sldNum" sz="quarter" idx="12"/>
          </p:nvPr>
        </p:nvSpPr>
        <p:spPr/>
        <p:txBody>
          <a:bodyPr/>
          <a:lstStyle/>
          <a:p>
            <a:fld id="{10C0734D-61E0-8E4B-B361-A30BA834107B}" type="slidenum">
              <a:rPr lang="en-US" smtClean="0"/>
              <a:t>24</a:t>
            </a:fld>
            <a:endParaRPr lang="en-US"/>
          </a:p>
        </p:txBody>
      </p:sp>
      <p:pic>
        <p:nvPicPr>
          <p:cNvPr id="5" name="Picture 4">
            <a:extLst>
              <a:ext uri="{FF2B5EF4-FFF2-40B4-BE49-F238E27FC236}">
                <a16:creationId xmlns:a16="http://schemas.microsoft.com/office/drawing/2014/main" id="{201F6DBC-812D-D945-9C35-E51DEBF118D3}"/>
              </a:ext>
            </a:extLst>
          </p:cNvPr>
          <p:cNvPicPr>
            <a:picLocks noChangeAspect="1"/>
          </p:cNvPicPr>
          <p:nvPr/>
        </p:nvPicPr>
        <p:blipFill>
          <a:blip r:embed="rId2"/>
          <a:stretch>
            <a:fillRect/>
          </a:stretch>
        </p:blipFill>
        <p:spPr>
          <a:xfrm>
            <a:off x="7241339" y="2368884"/>
            <a:ext cx="4254500" cy="2794000"/>
          </a:xfrm>
          <a:prstGeom prst="rect">
            <a:avLst/>
          </a:prstGeom>
        </p:spPr>
      </p:pic>
    </p:spTree>
    <p:extLst>
      <p:ext uri="{BB962C8B-B14F-4D97-AF65-F5344CB8AC3E}">
        <p14:creationId xmlns:p14="http://schemas.microsoft.com/office/powerpoint/2010/main" val="2412667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D4BC-40B8-3A4C-A934-96903155262B}"/>
              </a:ext>
            </a:extLst>
          </p:cNvPr>
          <p:cNvSpPr>
            <a:spLocks noGrp="1"/>
          </p:cNvSpPr>
          <p:nvPr>
            <p:ph type="title"/>
          </p:nvPr>
        </p:nvSpPr>
        <p:spPr>
          <a:xfrm>
            <a:off x="2498558" y="2597776"/>
            <a:ext cx="10515600" cy="1325563"/>
          </a:xfrm>
        </p:spPr>
        <p:txBody>
          <a:bodyPr/>
          <a:lstStyle/>
          <a:p>
            <a:r>
              <a:rPr lang="en-US" b="1" dirty="0"/>
              <a:t>Manage Communications 10.2</a:t>
            </a:r>
          </a:p>
        </p:txBody>
      </p:sp>
      <p:sp>
        <p:nvSpPr>
          <p:cNvPr id="4" name="Slide Number Placeholder 3">
            <a:extLst>
              <a:ext uri="{FF2B5EF4-FFF2-40B4-BE49-F238E27FC236}">
                <a16:creationId xmlns:a16="http://schemas.microsoft.com/office/drawing/2014/main" id="{2E2EBBB8-840C-F745-B4F8-3F92FF83430F}"/>
              </a:ext>
            </a:extLst>
          </p:cNvPr>
          <p:cNvSpPr>
            <a:spLocks noGrp="1"/>
          </p:cNvSpPr>
          <p:nvPr>
            <p:ph type="sldNum" sz="quarter" idx="12"/>
          </p:nvPr>
        </p:nvSpPr>
        <p:spPr/>
        <p:txBody>
          <a:bodyPr/>
          <a:lstStyle/>
          <a:p>
            <a:fld id="{10C0734D-61E0-8E4B-B361-A30BA834107B}" type="slidenum">
              <a:rPr lang="en-US" smtClean="0"/>
              <a:t>25</a:t>
            </a:fld>
            <a:endParaRPr lang="en-US"/>
          </a:p>
        </p:txBody>
      </p:sp>
    </p:spTree>
    <p:extLst>
      <p:ext uri="{BB962C8B-B14F-4D97-AF65-F5344CB8AC3E}">
        <p14:creationId xmlns:p14="http://schemas.microsoft.com/office/powerpoint/2010/main" val="33712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A741-5D06-7D46-BD76-AC5EEC090360}"/>
              </a:ext>
            </a:extLst>
          </p:cNvPr>
          <p:cNvSpPr>
            <a:spLocks noGrp="1"/>
          </p:cNvSpPr>
          <p:nvPr>
            <p:ph type="title"/>
          </p:nvPr>
        </p:nvSpPr>
        <p:spPr/>
        <p:txBody>
          <a:bodyPr/>
          <a:lstStyle/>
          <a:p>
            <a:r>
              <a:rPr lang="en-US" dirty="0"/>
              <a:t>Manage Communications defined…(p.  379)</a:t>
            </a:r>
          </a:p>
        </p:txBody>
      </p:sp>
      <p:sp>
        <p:nvSpPr>
          <p:cNvPr id="3" name="Content Placeholder 2">
            <a:extLst>
              <a:ext uri="{FF2B5EF4-FFF2-40B4-BE49-F238E27FC236}">
                <a16:creationId xmlns:a16="http://schemas.microsoft.com/office/drawing/2014/main" id="{1FDDC017-CA41-9044-A894-D3547D1F49C8}"/>
              </a:ext>
            </a:extLst>
          </p:cNvPr>
          <p:cNvSpPr>
            <a:spLocks noGrp="1"/>
          </p:cNvSpPr>
          <p:nvPr>
            <p:ph idx="1"/>
          </p:nvPr>
        </p:nvSpPr>
        <p:spPr/>
        <p:txBody>
          <a:bodyPr/>
          <a:lstStyle/>
          <a:p>
            <a:pPr marL="0" indent="0">
              <a:buNone/>
            </a:pPr>
            <a:r>
              <a:rPr lang="en-US" dirty="0"/>
              <a:t>“… the process of ensuring timely and appropriate collection, creation, distribution, storage, retrieval, management, monitoring, and the ultimate disposition of project information.”</a:t>
            </a:r>
          </a:p>
        </p:txBody>
      </p:sp>
      <p:sp>
        <p:nvSpPr>
          <p:cNvPr id="4" name="Slide Number Placeholder 3">
            <a:extLst>
              <a:ext uri="{FF2B5EF4-FFF2-40B4-BE49-F238E27FC236}">
                <a16:creationId xmlns:a16="http://schemas.microsoft.com/office/drawing/2014/main" id="{11EFD61D-8DDC-BC4C-962F-1FC5ED946431}"/>
              </a:ext>
            </a:extLst>
          </p:cNvPr>
          <p:cNvSpPr>
            <a:spLocks noGrp="1"/>
          </p:cNvSpPr>
          <p:nvPr>
            <p:ph type="sldNum" sz="quarter" idx="12"/>
          </p:nvPr>
        </p:nvSpPr>
        <p:spPr/>
        <p:txBody>
          <a:bodyPr/>
          <a:lstStyle/>
          <a:p>
            <a:fld id="{10C0734D-61E0-8E4B-B361-A30BA834107B}" type="slidenum">
              <a:rPr lang="en-US" smtClean="0"/>
              <a:t>26</a:t>
            </a:fld>
            <a:endParaRPr lang="en-US"/>
          </a:p>
        </p:txBody>
      </p:sp>
      <p:pic>
        <p:nvPicPr>
          <p:cNvPr id="5" name="Picture 4">
            <a:extLst>
              <a:ext uri="{FF2B5EF4-FFF2-40B4-BE49-F238E27FC236}">
                <a16:creationId xmlns:a16="http://schemas.microsoft.com/office/drawing/2014/main" id="{DC83CA05-88D3-EB46-AFD7-A5517C9181DA}"/>
              </a:ext>
            </a:extLst>
          </p:cNvPr>
          <p:cNvPicPr>
            <a:picLocks noChangeAspect="1"/>
          </p:cNvPicPr>
          <p:nvPr/>
        </p:nvPicPr>
        <p:blipFill>
          <a:blip r:embed="rId2"/>
          <a:stretch>
            <a:fillRect/>
          </a:stretch>
        </p:blipFill>
        <p:spPr>
          <a:xfrm>
            <a:off x="4115135" y="2951080"/>
            <a:ext cx="2321857" cy="3360820"/>
          </a:xfrm>
          <a:prstGeom prst="rect">
            <a:avLst/>
          </a:prstGeom>
        </p:spPr>
      </p:pic>
    </p:spTree>
    <p:extLst>
      <p:ext uri="{BB962C8B-B14F-4D97-AF65-F5344CB8AC3E}">
        <p14:creationId xmlns:p14="http://schemas.microsoft.com/office/powerpoint/2010/main" val="3719509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4948E-C9F3-2549-845C-60DCCD1225B1}"/>
              </a:ext>
            </a:extLst>
          </p:cNvPr>
          <p:cNvSpPr>
            <a:spLocks noGrp="1"/>
          </p:cNvSpPr>
          <p:nvPr>
            <p:ph type="title"/>
          </p:nvPr>
        </p:nvSpPr>
        <p:spPr/>
        <p:txBody>
          <a:bodyPr/>
          <a:lstStyle/>
          <a:p>
            <a:r>
              <a:rPr lang="en-US" dirty="0"/>
              <a:t>Cool project documents (p. 382)</a:t>
            </a:r>
          </a:p>
        </p:txBody>
      </p:sp>
      <p:sp>
        <p:nvSpPr>
          <p:cNvPr id="3" name="Content Placeholder 2">
            <a:extLst>
              <a:ext uri="{FF2B5EF4-FFF2-40B4-BE49-F238E27FC236}">
                <a16:creationId xmlns:a16="http://schemas.microsoft.com/office/drawing/2014/main" id="{EDE8A7E1-6F59-1F4A-8BCE-348FA256390F}"/>
              </a:ext>
            </a:extLst>
          </p:cNvPr>
          <p:cNvSpPr>
            <a:spLocks noGrp="1"/>
          </p:cNvSpPr>
          <p:nvPr>
            <p:ph idx="1"/>
          </p:nvPr>
        </p:nvSpPr>
        <p:spPr>
          <a:xfrm>
            <a:off x="838200" y="1825625"/>
            <a:ext cx="6849979" cy="4351338"/>
          </a:xfrm>
        </p:spPr>
        <p:txBody>
          <a:bodyPr/>
          <a:lstStyle/>
          <a:p>
            <a:r>
              <a:rPr lang="en-US" dirty="0"/>
              <a:t>Change log</a:t>
            </a:r>
          </a:p>
          <a:p>
            <a:r>
              <a:rPr lang="en-US" dirty="0"/>
              <a:t>Issues log</a:t>
            </a:r>
          </a:p>
          <a:p>
            <a:r>
              <a:rPr lang="en-US" dirty="0"/>
              <a:t>Lessons learned register</a:t>
            </a:r>
          </a:p>
          <a:p>
            <a:r>
              <a:rPr lang="en-US" dirty="0"/>
              <a:t>Risk report</a:t>
            </a:r>
          </a:p>
          <a:p>
            <a:pPr lvl="1"/>
            <a:r>
              <a:rPr lang="en-US" dirty="0"/>
              <a:t>Describes overall project risk</a:t>
            </a:r>
          </a:p>
          <a:p>
            <a:pPr lvl="1"/>
            <a:r>
              <a:rPr lang="en-US" dirty="0"/>
              <a:t>Summary information on identified individual risks</a:t>
            </a:r>
          </a:p>
          <a:p>
            <a:pPr lvl="1"/>
            <a:r>
              <a:rPr lang="en-US" dirty="0"/>
              <a:t>Communicated to interested stakeholders</a:t>
            </a:r>
          </a:p>
          <a:p>
            <a:r>
              <a:rPr lang="en-US" dirty="0"/>
              <a:t>Stakeholder Register</a:t>
            </a:r>
          </a:p>
        </p:txBody>
      </p:sp>
      <p:sp>
        <p:nvSpPr>
          <p:cNvPr id="4" name="Slide Number Placeholder 3">
            <a:extLst>
              <a:ext uri="{FF2B5EF4-FFF2-40B4-BE49-F238E27FC236}">
                <a16:creationId xmlns:a16="http://schemas.microsoft.com/office/drawing/2014/main" id="{339936A8-921F-9B44-AACF-173C4C022349}"/>
              </a:ext>
            </a:extLst>
          </p:cNvPr>
          <p:cNvSpPr>
            <a:spLocks noGrp="1"/>
          </p:cNvSpPr>
          <p:nvPr>
            <p:ph type="sldNum" sz="quarter" idx="12"/>
          </p:nvPr>
        </p:nvSpPr>
        <p:spPr/>
        <p:txBody>
          <a:bodyPr/>
          <a:lstStyle/>
          <a:p>
            <a:fld id="{10C0734D-61E0-8E4B-B361-A30BA834107B}" type="slidenum">
              <a:rPr lang="en-US" smtClean="0"/>
              <a:t>27</a:t>
            </a:fld>
            <a:endParaRPr lang="en-US"/>
          </a:p>
        </p:txBody>
      </p:sp>
      <p:pic>
        <p:nvPicPr>
          <p:cNvPr id="5" name="Picture 4">
            <a:extLst>
              <a:ext uri="{FF2B5EF4-FFF2-40B4-BE49-F238E27FC236}">
                <a16:creationId xmlns:a16="http://schemas.microsoft.com/office/drawing/2014/main" id="{12EE029A-32C8-5B42-BC36-A0E7426696F9}"/>
              </a:ext>
            </a:extLst>
          </p:cNvPr>
          <p:cNvPicPr>
            <a:picLocks noChangeAspect="1"/>
          </p:cNvPicPr>
          <p:nvPr/>
        </p:nvPicPr>
        <p:blipFill>
          <a:blip r:embed="rId2"/>
          <a:stretch>
            <a:fillRect/>
          </a:stretch>
        </p:blipFill>
        <p:spPr>
          <a:xfrm>
            <a:off x="7688179" y="2057400"/>
            <a:ext cx="4165600" cy="2743200"/>
          </a:xfrm>
          <a:prstGeom prst="rect">
            <a:avLst/>
          </a:prstGeom>
        </p:spPr>
      </p:pic>
    </p:spTree>
    <p:extLst>
      <p:ext uri="{BB962C8B-B14F-4D97-AF65-F5344CB8AC3E}">
        <p14:creationId xmlns:p14="http://schemas.microsoft.com/office/powerpoint/2010/main" val="2571071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F3D8E-7145-C848-BC18-3296E2AFAB5C}"/>
              </a:ext>
            </a:extLst>
          </p:cNvPr>
          <p:cNvSpPr>
            <a:spLocks noGrp="1"/>
          </p:cNvSpPr>
          <p:nvPr>
            <p:ph type="title"/>
          </p:nvPr>
        </p:nvSpPr>
        <p:spPr/>
        <p:txBody>
          <a:bodyPr>
            <a:normAutofit fontScale="90000"/>
          </a:bodyPr>
          <a:lstStyle/>
          <a:p>
            <a:r>
              <a:rPr lang="en-US" dirty="0"/>
              <a:t>Work Performance Reports (p. 382)</a:t>
            </a:r>
            <a:br>
              <a:rPr lang="en-US" dirty="0"/>
            </a:br>
            <a:r>
              <a:rPr lang="en-US" i="1" dirty="0"/>
              <a:t>These support decision making processes and monitoring and controlling.</a:t>
            </a:r>
          </a:p>
        </p:txBody>
      </p:sp>
      <p:sp>
        <p:nvSpPr>
          <p:cNvPr id="3" name="Content Placeholder 2">
            <a:extLst>
              <a:ext uri="{FF2B5EF4-FFF2-40B4-BE49-F238E27FC236}">
                <a16:creationId xmlns:a16="http://schemas.microsoft.com/office/drawing/2014/main" id="{76463ACB-8EC0-C64B-B082-DC9ECE634253}"/>
              </a:ext>
            </a:extLst>
          </p:cNvPr>
          <p:cNvSpPr>
            <a:spLocks noGrp="1"/>
          </p:cNvSpPr>
          <p:nvPr>
            <p:ph idx="1"/>
          </p:nvPr>
        </p:nvSpPr>
        <p:spPr>
          <a:xfrm>
            <a:off x="838200" y="2141537"/>
            <a:ext cx="8365958" cy="4351338"/>
          </a:xfrm>
        </p:spPr>
        <p:txBody>
          <a:bodyPr vert="horz" lIns="91440" tIns="45720" rIns="91440" bIns="45720" rtlCol="0" anchor="t">
            <a:normAutofit/>
          </a:bodyPr>
          <a:lstStyle/>
          <a:p>
            <a:r>
              <a:rPr lang="en-US" dirty="0"/>
              <a:t>Dashboards (visually displays key performance indicators, in an easy to quickly understand/easily-usable way - </a:t>
            </a:r>
            <a:r>
              <a:rPr lang="en-US" dirty="0" err="1"/>
              <a:t>bv</a:t>
            </a:r>
            <a:r>
              <a:rPr lang="en-US" dirty="0"/>
              <a:t>)</a:t>
            </a:r>
          </a:p>
          <a:p>
            <a:r>
              <a:rPr lang="en-US" dirty="0"/>
              <a:t>Heat reports (a.k.a. “heat maps” - </a:t>
            </a:r>
            <a:r>
              <a:rPr lang="en-US" dirty="0" err="1"/>
              <a:t>bv</a:t>
            </a:r>
            <a:r>
              <a:rPr lang="en-US" dirty="0"/>
              <a:t>  …. https://bit.ly/2TQm6WE)</a:t>
            </a:r>
          </a:p>
          <a:p>
            <a:r>
              <a:rPr lang="en-US" dirty="0"/>
              <a:t>Stop light charts (</a:t>
            </a:r>
            <a:r>
              <a:rPr lang="en-US" dirty="0">
                <a:hlinkClick r:id="rId2"/>
              </a:rPr>
              <a:t>https://bit.ly/2GE9vSC</a:t>
            </a:r>
            <a:r>
              <a:rPr lang="en-US" dirty="0"/>
              <a:t> *)</a:t>
            </a:r>
          </a:p>
        </p:txBody>
      </p:sp>
      <p:sp>
        <p:nvSpPr>
          <p:cNvPr id="4" name="TextBox 3">
            <a:extLst>
              <a:ext uri="{FF2B5EF4-FFF2-40B4-BE49-F238E27FC236}">
                <a16:creationId xmlns:a16="http://schemas.microsoft.com/office/drawing/2014/main" id="{3A63CE10-B255-5F4E-A169-F1ECCBDDF452}"/>
              </a:ext>
            </a:extLst>
          </p:cNvPr>
          <p:cNvSpPr txBox="1"/>
          <p:nvPr/>
        </p:nvSpPr>
        <p:spPr>
          <a:xfrm>
            <a:off x="332171" y="5253632"/>
            <a:ext cx="11021629" cy="1477328"/>
          </a:xfrm>
          <a:prstGeom prst="rect">
            <a:avLst/>
          </a:prstGeom>
          <a:noFill/>
        </p:spPr>
        <p:txBody>
          <a:bodyPr wrap="square" rtlCol="0">
            <a:spAutoFit/>
          </a:bodyPr>
          <a:lstStyle/>
          <a:p>
            <a:r>
              <a:rPr lang="en-US" dirty="0"/>
              <a:t>* One cool use of heat charts I have heard of is tracking where customer’s eyes look when they are viewing </a:t>
            </a:r>
          </a:p>
          <a:p>
            <a:r>
              <a:rPr lang="en-US" dirty="0"/>
              <a:t>products on a store shelf.  This lets marketing people know if their product’s packaging stand out.  Also these can be used by web developers, in a similar way, to see how eyes respond to a screen’s design.</a:t>
            </a:r>
          </a:p>
          <a:p>
            <a:r>
              <a:rPr lang="en-US" dirty="0"/>
              <a:t>** This is an </a:t>
            </a:r>
            <a:r>
              <a:rPr lang="en-US" dirty="0" err="1"/>
              <a:t>isixsigma.com</a:t>
            </a:r>
            <a:r>
              <a:rPr lang="en-US" dirty="0"/>
              <a:t> publication.  This is a known repository of six sigma knowledge.  Please see example #2. (</a:t>
            </a:r>
            <a:r>
              <a:rPr lang="en-US" dirty="0" err="1"/>
              <a:t>bv</a:t>
            </a:r>
            <a:r>
              <a:rPr lang="en-US" dirty="0"/>
              <a:t>)</a:t>
            </a:r>
          </a:p>
        </p:txBody>
      </p:sp>
      <p:sp>
        <p:nvSpPr>
          <p:cNvPr id="5" name="Slide Number Placeholder 4">
            <a:extLst>
              <a:ext uri="{FF2B5EF4-FFF2-40B4-BE49-F238E27FC236}">
                <a16:creationId xmlns:a16="http://schemas.microsoft.com/office/drawing/2014/main" id="{E077E47B-EEA8-634E-93F8-3C349DA3C11C}"/>
              </a:ext>
            </a:extLst>
          </p:cNvPr>
          <p:cNvSpPr>
            <a:spLocks noGrp="1"/>
          </p:cNvSpPr>
          <p:nvPr>
            <p:ph type="sldNum" sz="quarter" idx="12"/>
          </p:nvPr>
        </p:nvSpPr>
        <p:spPr/>
        <p:txBody>
          <a:bodyPr/>
          <a:lstStyle/>
          <a:p>
            <a:fld id="{10C0734D-61E0-8E4B-B361-A30BA834107B}" type="slidenum">
              <a:rPr lang="en-US" smtClean="0"/>
              <a:t>28</a:t>
            </a:fld>
            <a:endParaRPr lang="en-US"/>
          </a:p>
        </p:txBody>
      </p:sp>
      <p:pic>
        <p:nvPicPr>
          <p:cNvPr id="6" name="Picture 5">
            <a:extLst>
              <a:ext uri="{FF2B5EF4-FFF2-40B4-BE49-F238E27FC236}">
                <a16:creationId xmlns:a16="http://schemas.microsoft.com/office/drawing/2014/main" id="{31A83A02-D92A-0245-95C7-2565C67E4795}"/>
              </a:ext>
            </a:extLst>
          </p:cNvPr>
          <p:cNvPicPr>
            <a:picLocks noChangeAspect="1"/>
          </p:cNvPicPr>
          <p:nvPr/>
        </p:nvPicPr>
        <p:blipFill>
          <a:blip r:embed="rId3"/>
          <a:stretch>
            <a:fillRect/>
          </a:stretch>
        </p:blipFill>
        <p:spPr>
          <a:xfrm>
            <a:off x="9885923" y="1645761"/>
            <a:ext cx="2736873" cy="3652798"/>
          </a:xfrm>
          <a:prstGeom prst="rect">
            <a:avLst/>
          </a:prstGeom>
        </p:spPr>
      </p:pic>
    </p:spTree>
    <p:extLst>
      <p:ext uri="{BB962C8B-B14F-4D97-AF65-F5344CB8AC3E}">
        <p14:creationId xmlns:p14="http://schemas.microsoft.com/office/powerpoint/2010/main" val="3050457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C90F-F1AC-444B-B73F-39E6F979DA73}"/>
              </a:ext>
            </a:extLst>
          </p:cNvPr>
          <p:cNvSpPr>
            <a:spLocks noGrp="1"/>
          </p:cNvSpPr>
          <p:nvPr>
            <p:ph type="title"/>
          </p:nvPr>
        </p:nvSpPr>
        <p:spPr/>
        <p:txBody>
          <a:bodyPr/>
          <a:lstStyle/>
          <a:p>
            <a:r>
              <a:rPr lang="en-US" dirty="0"/>
              <a:t>Metrics (</a:t>
            </a:r>
            <a:r>
              <a:rPr lang="en-US" dirty="0" err="1"/>
              <a:t>bv</a:t>
            </a:r>
            <a:r>
              <a:rPr lang="en-US" dirty="0"/>
              <a:t>)</a:t>
            </a:r>
          </a:p>
        </p:txBody>
      </p:sp>
      <p:sp>
        <p:nvSpPr>
          <p:cNvPr id="3" name="Content Placeholder 2">
            <a:extLst>
              <a:ext uri="{FF2B5EF4-FFF2-40B4-BE49-F238E27FC236}">
                <a16:creationId xmlns:a16="http://schemas.microsoft.com/office/drawing/2014/main" id="{9B9FAED1-B078-3A47-B6B9-39D59855F232}"/>
              </a:ext>
            </a:extLst>
          </p:cNvPr>
          <p:cNvSpPr>
            <a:spLocks noGrp="1"/>
          </p:cNvSpPr>
          <p:nvPr>
            <p:ph idx="1"/>
          </p:nvPr>
        </p:nvSpPr>
        <p:spPr/>
        <p:txBody>
          <a:bodyPr/>
          <a:lstStyle/>
          <a:p>
            <a:r>
              <a:rPr lang="en-US" dirty="0"/>
              <a:t>Metrics a just a measurement, with no independent specific business value, without context.  For example, if I told you your website sold $1,245 in widgets yesterday, is that good news, or, bad news?  Given that $1,245 has no context, the $1,245 is a useless number.</a:t>
            </a:r>
          </a:p>
          <a:p>
            <a:r>
              <a:rPr lang="en-US" dirty="0"/>
              <a:t>SMART Goals assign meaning to metrics.  You can then know if you are on target, and if not, your metrics will indicate that (based on your goal), and can then assist you to understanding if you are getting better as you try to improve.</a:t>
            </a:r>
          </a:p>
          <a:p>
            <a:r>
              <a:rPr lang="en-US" dirty="0"/>
              <a:t>Caution: Metrics and goals will drive specific behaviors.  Typically desired behaviors.  But not always; please see the next slide.</a:t>
            </a:r>
          </a:p>
        </p:txBody>
      </p:sp>
      <p:sp>
        <p:nvSpPr>
          <p:cNvPr id="4" name="Slide Number Placeholder 3">
            <a:extLst>
              <a:ext uri="{FF2B5EF4-FFF2-40B4-BE49-F238E27FC236}">
                <a16:creationId xmlns:a16="http://schemas.microsoft.com/office/drawing/2014/main" id="{614C0B1C-ACD0-0D44-8286-B4CF1344BC5A}"/>
              </a:ext>
            </a:extLst>
          </p:cNvPr>
          <p:cNvSpPr>
            <a:spLocks noGrp="1"/>
          </p:cNvSpPr>
          <p:nvPr>
            <p:ph type="sldNum" sz="quarter" idx="12"/>
          </p:nvPr>
        </p:nvSpPr>
        <p:spPr/>
        <p:txBody>
          <a:bodyPr/>
          <a:lstStyle/>
          <a:p>
            <a:fld id="{10C0734D-61E0-8E4B-B361-A30BA834107B}" type="slidenum">
              <a:rPr lang="en-US" smtClean="0"/>
              <a:t>29</a:t>
            </a:fld>
            <a:endParaRPr lang="en-US"/>
          </a:p>
        </p:txBody>
      </p:sp>
    </p:spTree>
    <p:extLst>
      <p:ext uri="{BB962C8B-B14F-4D97-AF65-F5344CB8AC3E}">
        <p14:creationId xmlns:p14="http://schemas.microsoft.com/office/powerpoint/2010/main" val="157246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7132-186F-9B4E-AB6B-7AED58D31E06}"/>
              </a:ext>
            </a:extLst>
          </p:cNvPr>
          <p:cNvSpPr>
            <a:spLocks noGrp="1"/>
          </p:cNvSpPr>
          <p:nvPr>
            <p:ph type="title"/>
          </p:nvPr>
        </p:nvSpPr>
        <p:spPr/>
        <p:txBody>
          <a:bodyPr/>
          <a:lstStyle/>
          <a:p>
            <a:r>
              <a:rPr lang="en-US" dirty="0"/>
              <a:t>Information from the Harvard Business Review on an MIT Study</a:t>
            </a:r>
          </a:p>
        </p:txBody>
      </p:sp>
      <p:sp>
        <p:nvSpPr>
          <p:cNvPr id="4" name="Slide Number Placeholder 3">
            <a:extLst>
              <a:ext uri="{FF2B5EF4-FFF2-40B4-BE49-F238E27FC236}">
                <a16:creationId xmlns:a16="http://schemas.microsoft.com/office/drawing/2014/main" id="{04CB9939-3A63-1845-A911-C89E85A58A52}"/>
              </a:ext>
            </a:extLst>
          </p:cNvPr>
          <p:cNvSpPr>
            <a:spLocks noGrp="1"/>
          </p:cNvSpPr>
          <p:nvPr>
            <p:ph type="sldNum" sz="quarter" idx="12"/>
          </p:nvPr>
        </p:nvSpPr>
        <p:spPr/>
        <p:txBody>
          <a:bodyPr/>
          <a:lstStyle/>
          <a:p>
            <a:fld id="{10C0734D-61E0-8E4B-B361-A30BA834107B}" type="slidenum">
              <a:rPr lang="en-US" smtClean="0"/>
              <a:t>3</a:t>
            </a:fld>
            <a:endParaRPr lang="en-US"/>
          </a:p>
        </p:txBody>
      </p:sp>
      <p:sp>
        <p:nvSpPr>
          <p:cNvPr id="5" name="Rectangle 4">
            <a:extLst>
              <a:ext uri="{FF2B5EF4-FFF2-40B4-BE49-F238E27FC236}">
                <a16:creationId xmlns:a16="http://schemas.microsoft.com/office/drawing/2014/main" id="{D05F7DC3-C806-9A43-9B3E-F0CF661E3A2B}"/>
              </a:ext>
            </a:extLst>
          </p:cNvPr>
          <p:cNvSpPr/>
          <p:nvPr/>
        </p:nvSpPr>
        <p:spPr>
          <a:xfrm>
            <a:off x="714703" y="6352143"/>
            <a:ext cx="6978869" cy="369332"/>
          </a:xfrm>
          <a:prstGeom prst="rect">
            <a:avLst/>
          </a:prstGeom>
        </p:spPr>
        <p:txBody>
          <a:bodyPr wrap="square">
            <a:spAutoFit/>
          </a:bodyPr>
          <a:lstStyle/>
          <a:p>
            <a:r>
              <a:rPr lang="en-US" dirty="0"/>
              <a:t>https://</a:t>
            </a:r>
            <a:r>
              <a:rPr lang="en-US" dirty="0" err="1"/>
              <a:t>hbr.org</a:t>
            </a:r>
            <a:r>
              <a:rPr lang="en-US" dirty="0"/>
              <a:t>/2012/04/the-new-science-of-building-great-teams</a:t>
            </a:r>
          </a:p>
        </p:txBody>
      </p:sp>
      <p:pic>
        <p:nvPicPr>
          <p:cNvPr id="6" name="Picture 5">
            <a:extLst>
              <a:ext uri="{FF2B5EF4-FFF2-40B4-BE49-F238E27FC236}">
                <a16:creationId xmlns:a16="http://schemas.microsoft.com/office/drawing/2014/main" id="{54ADBC1B-EAF9-4F40-AFAC-F6B00CF6374D}"/>
              </a:ext>
            </a:extLst>
          </p:cNvPr>
          <p:cNvPicPr/>
          <p:nvPr/>
        </p:nvPicPr>
        <p:blipFill>
          <a:blip r:embed="rId2"/>
          <a:stretch>
            <a:fillRect/>
          </a:stretch>
        </p:blipFill>
        <p:spPr>
          <a:xfrm>
            <a:off x="838201" y="2280745"/>
            <a:ext cx="10260724" cy="3289737"/>
          </a:xfrm>
          <a:prstGeom prst="rect">
            <a:avLst/>
          </a:prstGeom>
        </p:spPr>
      </p:pic>
      <p:sp>
        <p:nvSpPr>
          <p:cNvPr id="7" name="Rectangle 6">
            <a:extLst>
              <a:ext uri="{FF2B5EF4-FFF2-40B4-BE49-F238E27FC236}">
                <a16:creationId xmlns:a16="http://schemas.microsoft.com/office/drawing/2014/main" id="{653AA889-2106-9D44-9466-A756C4BF0D93}"/>
              </a:ext>
            </a:extLst>
          </p:cNvPr>
          <p:cNvSpPr/>
          <p:nvPr/>
        </p:nvSpPr>
        <p:spPr>
          <a:xfrm>
            <a:off x="838200" y="2427890"/>
            <a:ext cx="2987566" cy="346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40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FFB2-307A-8C40-BB80-687F433D0583}"/>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31E99238-2D6F-C44D-B8F4-F698824E07A9}"/>
              </a:ext>
            </a:extLst>
          </p:cNvPr>
          <p:cNvSpPr>
            <a:spLocks noGrp="1"/>
          </p:cNvSpPr>
          <p:nvPr>
            <p:ph idx="1"/>
          </p:nvPr>
        </p:nvSpPr>
        <p:spPr>
          <a:xfrm>
            <a:off x="4888504" y="2311400"/>
            <a:ext cx="10515600" cy="4351338"/>
          </a:xfrm>
        </p:spPr>
        <p:txBody>
          <a:bodyPr/>
          <a:lstStyle/>
          <a:p>
            <a:pPr marL="0" indent="0">
              <a:buNone/>
            </a:pPr>
            <a:r>
              <a:rPr lang="en-US" dirty="0"/>
              <a:t>…“If you can measure it, you can manage it.”</a:t>
            </a:r>
          </a:p>
          <a:p>
            <a:pPr marL="0" indent="0">
              <a:buNone/>
            </a:pPr>
            <a:r>
              <a:rPr lang="en-US" dirty="0"/>
              <a:t>Source of quote: Anonymous   </a:t>
            </a:r>
          </a:p>
        </p:txBody>
      </p:sp>
      <p:sp>
        <p:nvSpPr>
          <p:cNvPr id="4" name="Slide Number Placeholder 3">
            <a:extLst>
              <a:ext uri="{FF2B5EF4-FFF2-40B4-BE49-F238E27FC236}">
                <a16:creationId xmlns:a16="http://schemas.microsoft.com/office/drawing/2014/main" id="{9ACA35D9-9207-D84C-91B1-47225543DB2B}"/>
              </a:ext>
            </a:extLst>
          </p:cNvPr>
          <p:cNvSpPr>
            <a:spLocks noGrp="1"/>
          </p:cNvSpPr>
          <p:nvPr>
            <p:ph type="sldNum" sz="quarter" idx="12"/>
          </p:nvPr>
        </p:nvSpPr>
        <p:spPr/>
        <p:txBody>
          <a:bodyPr/>
          <a:lstStyle/>
          <a:p>
            <a:fld id="{10C0734D-61E0-8E4B-B361-A30BA834107B}" type="slidenum">
              <a:rPr lang="en-US" smtClean="0"/>
              <a:t>30</a:t>
            </a:fld>
            <a:endParaRPr lang="en-US"/>
          </a:p>
        </p:txBody>
      </p:sp>
      <p:sp>
        <p:nvSpPr>
          <p:cNvPr id="5" name="TextBox 4">
            <a:extLst>
              <a:ext uri="{FF2B5EF4-FFF2-40B4-BE49-F238E27FC236}">
                <a16:creationId xmlns:a16="http://schemas.microsoft.com/office/drawing/2014/main" id="{71227F0D-8FD4-6241-9038-E1ABE7873F59}"/>
              </a:ext>
            </a:extLst>
          </p:cNvPr>
          <p:cNvSpPr txBox="1"/>
          <p:nvPr/>
        </p:nvSpPr>
        <p:spPr>
          <a:xfrm>
            <a:off x="179882" y="224852"/>
            <a:ext cx="301686" cy="369332"/>
          </a:xfrm>
          <a:prstGeom prst="rect">
            <a:avLst/>
          </a:prstGeom>
          <a:noFill/>
        </p:spPr>
        <p:txBody>
          <a:bodyPr wrap="none" rtlCol="0">
            <a:spAutoFit/>
          </a:bodyPr>
          <a:lstStyle/>
          <a:p>
            <a:r>
              <a:rPr lang="en-US" dirty="0"/>
              <a:t>1</a:t>
            </a:r>
          </a:p>
        </p:txBody>
      </p:sp>
      <p:pic>
        <p:nvPicPr>
          <p:cNvPr id="6" name="Picture 5">
            <a:extLst>
              <a:ext uri="{FF2B5EF4-FFF2-40B4-BE49-F238E27FC236}">
                <a16:creationId xmlns:a16="http://schemas.microsoft.com/office/drawing/2014/main" id="{880EC8BE-B7A4-5646-92C8-E2A0643999FC}"/>
              </a:ext>
            </a:extLst>
          </p:cNvPr>
          <p:cNvPicPr>
            <a:picLocks noChangeAspect="1"/>
          </p:cNvPicPr>
          <p:nvPr/>
        </p:nvPicPr>
        <p:blipFill>
          <a:blip r:embed="rId2"/>
          <a:stretch>
            <a:fillRect/>
          </a:stretch>
        </p:blipFill>
        <p:spPr>
          <a:xfrm>
            <a:off x="3028950" y="4546600"/>
            <a:ext cx="6134100" cy="2794000"/>
          </a:xfrm>
          <a:prstGeom prst="rect">
            <a:avLst/>
          </a:prstGeom>
        </p:spPr>
      </p:pic>
    </p:spTree>
    <p:extLst>
      <p:ext uri="{BB962C8B-B14F-4D97-AF65-F5344CB8AC3E}">
        <p14:creationId xmlns:p14="http://schemas.microsoft.com/office/powerpoint/2010/main" val="3648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836B-83C0-FC4B-A0E3-F74971B74E37}"/>
              </a:ext>
            </a:extLst>
          </p:cNvPr>
          <p:cNvSpPr>
            <a:spLocks noGrp="1"/>
          </p:cNvSpPr>
          <p:nvPr>
            <p:ph type="title"/>
          </p:nvPr>
        </p:nvSpPr>
        <p:spPr/>
        <p:txBody>
          <a:bodyPr/>
          <a:lstStyle/>
          <a:p>
            <a:r>
              <a:rPr lang="en-US" dirty="0"/>
              <a:t>Metrics Driven Process Improvement Implementation(</a:t>
            </a:r>
            <a:r>
              <a:rPr lang="en-US" dirty="0" err="1"/>
              <a:t>bv</a:t>
            </a:r>
            <a:r>
              <a:rPr lang="en-US" dirty="0"/>
              <a:t>)</a:t>
            </a:r>
          </a:p>
        </p:txBody>
      </p:sp>
      <p:sp>
        <p:nvSpPr>
          <p:cNvPr id="3" name="Content Placeholder 2">
            <a:extLst>
              <a:ext uri="{FF2B5EF4-FFF2-40B4-BE49-F238E27FC236}">
                <a16:creationId xmlns:a16="http://schemas.microsoft.com/office/drawing/2014/main" id="{892D5A37-F50E-5F4F-B2DA-D1EF13BE5ABC}"/>
              </a:ext>
            </a:extLst>
          </p:cNvPr>
          <p:cNvSpPr>
            <a:spLocks noGrp="1"/>
          </p:cNvSpPr>
          <p:nvPr>
            <p:ph idx="1"/>
          </p:nvPr>
        </p:nvSpPr>
        <p:spPr/>
        <p:txBody>
          <a:bodyPr>
            <a:normAutofit fontScale="92500" lnSpcReduction="20000"/>
          </a:bodyPr>
          <a:lstStyle/>
          <a:p>
            <a:pPr marL="514350" indent="-514350">
              <a:buAutoNum type="arabicParenR"/>
            </a:pPr>
            <a:r>
              <a:rPr lang="en-US" dirty="0"/>
              <a:t>Establish measurement.</a:t>
            </a:r>
          </a:p>
          <a:p>
            <a:pPr marL="971550" lvl="1" indent="-514350">
              <a:buFont typeface="+mj-lt"/>
              <a:buAutoNum type="alphaLcParenR"/>
            </a:pPr>
            <a:r>
              <a:rPr lang="en-US" dirty="0"/>
              <a:t>What do you want to measure?</a:t>
            </a:r>
          </a:p>
          <a:p>
            <a:pPr marL="971550" lvl="1" indent="-514350">
              <a:buFont typeface="+mj-lt"/>
              <a:buAutoNum type="alphaLcParenR"/>
            </a:pPr>
            <a:r>
              <a:rPr lang="en-US" dirty="0"/>
              <a:t>What can you measure?</a:t>
            </a:r>
          </a:p>
          <a:p>
            <a:pPr marL="971550" lvl="1" indent="-514350">
              <a:buFont typeface="+mj-lt"/>
              <a:buAutoNum type="alphaLcParenR"/>
            </a:pPr>
            <a:r>
              <a:rPr lang="en-US" dirty="0"/>
              <a:t>What is the potential cost/benefit of each measurement?</a:t>
            </a:r>
          </a:p>
          <a:p>
            <a:pPr marL="971550" lvl="1" indent="-514350">
              <a:buFont typeface="+mj-lt"/>
              <a:buAutoNum type="alphaLcParenR"/>
            </a:pPr>
            <a:r>
              <a:rPr lang="en-US" dirty="0"/>
              <a:t>Carefully select the most valuable subset</a:t>
            </a:r>
          </a:p>
          <a:p>
            <a:pPr marL="971550" lvl="1" indent="-514350">
              <a:buFont typeface="+mj-lt"/>
              <a:buAutoNum type="alphaLcParenR"/>
            </a:pPr>
            <a:r>
              <a:rPr lang="en-US" dirty="0"/>
              <a:t>Implement measuring procedures</a:t>
            </a:r>
          </a:p>
          <a:p>
            <a:pPr marL="514350" indent="-514350">
              <a:buAutoNum type="arabicParenR"/>
            </a:pPr>
            <a:r>
              <a:rPr lang="en-US" dirty="0"/>
              <a:t>Establish SMART Goals</a:t>
            </a:r>
          </a:p>
          <a:p>
            <a:pPr marL="971550" lvl="1" indent="-514350">
              <a:buFont typeface="+mj-lt"/>
              <a:buAutoNum type="alphaLcParenR"/>
            </a:pPr>
            <a:r>
              <a:rPr lang="en-US" dirty="0"/>
              <a:t>Track for a reasonable amount of time (or, if possible use historical data) to understand what is currently happening</a:t>
            </a:r>
          </a:p>
          <a:p>
            <a:pPr marL="971550" lvl="1" indent="-514350">
              <a:buFont typeface="+mj-lt"/>
              <a:buAutoNum type="alphaLcParenR"/>
            </a:pPr>
            <a:r>
              <a:rPr lang="en-US" dirty="0"/>
              <a:t>Establish SMART goals based on business expectations and current environment</a:t>
            </a:r>
          </a:p>
          <a:p>
            <a:pPr marL="514350" indent="-514350">
              <a:buAutoNum type="arabicParenR"/>
            </a:pPr>
            <a:r>
              <a:rPr lang="en-US" dirty="0"/>
              <a:t>Fix it</a:t>
            </a:r>
          </a:p>
          <a:p>
            <a:pPr marL="971550" lvl="1" indent="-514350">
              <a:buFont typeface="+mj-lt"/>
              <a:buAutoNum type="alphaLcParenR"/>
            </a:pPr>
            <a:r>
              <a:rPr lang="en-US" dirty="0"/>
              <a:t>PDCA, driven by metrics and SMART goals</a:t>
            </a:r>
          </a:p>
          <a:p>
            <a:pPr marL="971550" lvl="1" indent="-514350">
              <a:buFont typeface="+mj-lt"/>
              <a:buAutoNum type="alphaLcParenR"/>
            </a:pPr>
            <a:r>
              <a:rPr lang="en-US" dirty="0"/>
              <a:t>Redo PDCA until value of further improvement is not warranted. </a:t>
            </a:r>
          </a:p>
          <a:p>
            <a:pPr marL="514350" indent="-514350">
              <a:buAutoNum type="arabicParenR"/>
            </a:pPr>
            <a:endParaRPr lang="en-US" dirty="0"/>
          </a:p>
        </p:txBody>
      </p:sp>
      <p:sp>
        <p:nvSpPr>
          <p:cNvPr id="4" name="Slide Number Placeholder 3">
            <a:extLst>
              <a:ext uri="{FF2B5EF4-FFF2-40B4-BE49-F238E27FC236}">
                <a16:creationId xmlns:a16="http://schemas.microsoft.com/office/drawing/2014/main" id="{009C7B31-2AC4-D84E-9D72-0CF70A226361}"/>
              </a:ext>
            </a:extLst>
          </p:cNvPr>
          <p:cNvSpPr>
            <a:spLocks noGrp="1"/>
          </p:cNvSpPr>
          <p:nvPr>
            <p:ph type="sldNum" sz="quarter" idx="12"/>
          </p:nvPr>
        </p:nvSpPr>
        <p:spPr/>
        <p:txBody>
          <a:bodyPr/>
          <a:lstStyle/>
          <a:p>
            <a:fld id="{10C0734D-61E0-8E4B-B361-A30BA834107B}" type="slidenum">
              <a:rPr lang="en-US" smtClean="0"/>
              <a:t>31</a:t>
            </a:fld>
            <a:endParaRPr lang="en-US"/>
          </a:p>
        </p:txBody>
      </p:sp>
      <p:pic>
        <p:nvPicPr>
          <p:cNvPr id="5" name="Picture 4">
            <a:extLst>
              <a:ext uri="{FF2B5EF4-FFF2-40B4-BE49-F238E27FC236}">
                <a16:creationId xmlns:a16="http://schemas.microsoft.com/office/drawing/2014/main" id="{6ACCCF51-1501-AF46-A62F-621C44C52FF6}"/>
              </a:ext>
            </a:extLst>
          </p:cNvPr>
          <p:cNvPicPr>
            <a:picLocks noChangeAspect="1"/>
          </p:cNvPicPr>
          <p:nvPr/>
        </p:nvPicPr>
        <p:blipFill>
          <a:blip r:embed="rId2"/>
          <a:stretch>
            <a:fillRect/>
          </a:stretch>
        </p:blipFill>
        <p:spPr>
          <a:xfrm>
            <a:off x="8930444" y="926432"/>
            <a:ext cx="2570843" cy="3080084"/>
          </a:xfrm>
          <a:prstGeom prst="rect">
            <a:avLst/>
          </a:prstGeom>
        </p:spPr>
      </p:pic>
    </p:spTree>
    <p:extLst>
      <p:ext uri="{BB962C8B-B14F-4D97-AF65-F5344CB8AC3E}">
        <p14:creationId xmlns:p14="http://schemas.microsoft.com/office/powerpoint/2010/main" val="454521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A36B-698C-814C-8371-5A044932498B}"/>
              </a:ext>
            </a:extLst>
          </p:cNvPr>
          <p:cNvSpPr>
            <a:spLocks noGrp="1"/>
          </p:cNvSpPr>
          <p:nvPr>
            <p:ph type="title"/>
          </p:nvPr>
        </p:nvSpPr>
        <p:spPr/>
        <p:txBody>
          <a:bodyPr/>
          <a:lstStyle/>
          <a:p>
            <a:r>
              <a:rPr lang="en-US" dirty="0"/>
              <a:t>Only Apply SMART Goals When…(</a:t>
            </a:r>
            <a:r>
              <a:rPr lang="en-US" dirty="0" err="1"/>
              <a:t>bv</a:t>
            </a:r>
            <a:r>
              <a:rPr lang="en-US" dirty="0"/>
              <a:t>)</a:t>
            </a:r>
          </a:p>
        </p:txBody>
      </p:sp>
      <p:sp>
        <p:nvSpPr>
          <p:cNvPr id="3" name="Content Placeholder 2">
            <a:extLst>
              <a:ext uri="{FF2B5EF4-FFF2-40B4-BE49-F238E27FC236}">
                <a16:creationId xmlns:a16="http://schemas.microsoft.com/office/drawing/2014/main" id="{91556E7C-794D-9E45-BBB9-0E1963E1BD2A}"/>
              </a:ext>
            </a:extLst>
          </p:cNvPr>
          <p:cNvSpPr>
            <a:spLocks noGrp="1"/>
          </p:cNvSpPr>
          <p:nvPr>
            <p:ph idx="1"/>
          </p:nvPr>
        </p:nvSpPr>
        <p:spPr>
          <a:xfrm>
            <a:off x="838200" y="1825624"/>
            <a:ext cx="10515600" cy="4530725"/>
          </a:xfrm>
        </p:spPr>
        <p:txBody>
          <a:bodyPr>
            <a:normAutofit lnSpcReduction="10000"/>
          </a:bodyPr>
          <a:lstStyle/>
          <a:p>
            <a:r>
              <a:rPr lang="en-US" dirty="0"/>
              <a:t>People understand the importance to the business</a:t>
            </a:r>
          </a:p>
          <a:p>
            <a:r>
              <a:rPr lang="en-US" dirty="0"/>
              <a:t>People have the resources and authority to manage business processes and functions that impact SMART goal related metrics (huge issue)</a:t>
            </a:r>
          </a:p>
          <a:p>
            <a:r>
              <a:rPr lang="en-US" dirty="0"/>
              <a:t>Stakeholders who can positively impact ability for SMART goals to be:</a:t>
            </a:r>
          </a:p>
          <a:p>
            <a:pPr lvl="1"/>
            <a:r>
              <a:rPr lang="en-US" dirty="0"/>
              <a:t>Educated to understand the importance of meeting established SMART Goals</a:t>
            </a:r>
          </a:p>
          <a:p>
            <a:pPr lvl="1"/>
            <a:r>
              <a:rPr lang="en-US" dirty="0"/>
              <a:t>Can be incented to achieve SMART goal targets</a:t>
            </a:r>
          </a:p>
          <a:p>
            <a:r>
              <a:rPr lang="en-US" dirty="0"/>
              <a:t>SMART goals can be monitored and updated as time goes on to ensure they remain effective and drive efficient behaviors</a:t>
            </a:r>
          </a:p>
          <a:p>
            <a:r>
              <a:rPr lang="en-US" dirty="0"/>
              <a:t>Conditions related to achieved SMART goals are monitored as time passes to ensure that conditions do not deteriorate.</a:t>
            </a:r>
          </a:p>
        </p:txBody>
      </p:sp>
      <p:sp>
        <p:nvSpPr>
          <p:cNvPr id="4" name="Slide Number Placeholder 3">
            <a:extLst>
              <a:ext uri="{FF2B5EF4-FFF2-40B4-BE49-F238E27FC236}">
                <a16:creationId xmlns:a16="http://schemas.microsoft.com/office/drawing/2014/main" id="{CF0C7D86-9AE7-5741-9876-E9EC678594CE}"/>
              </a:ext>
            </a:extLst>
          </p:cNvPr>
          <p:cNvSpPr>
            <a:spLocks noGrp="1"/>
          </p:cNvSpPr>
          <p:nvPr>
            <p:ph type="sldNum" sz="quarter" idx="12"/>
          </p:nvPr>
        </p:nvSpPr>
        <p:spPr/>
        <p:txBody>
          <a:bodyPr/>
          <a:lstStyle/>
          <a:p>
            <a:fld id="{10C0734D-61E0-8E4B-B361-A30BA834107B}" type="slidenum">
              <a:rPr lang="en-US" smtClean="0"/>
              <a:t>32</a:t>
            </a:fld>
            <a:endParaRPr lang="en-US"/>
          </a:p>
        </p:txBody>
      </p:sp>
    </p:spTree>
    <p:extLst>
      <p:ext uri="{BB962C8B-B14F-4D97-AF65-F5344CB8AC3E}">
        <p14:creationId xmlns:p14="http://schemas.microsoft.com/office/powerpoint/2010/main" val="3448960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461-7D60-BA43-B741-C3997D4FDC7F}"/>
              </a:ext>
            </a:extLst>
          </p:cNvPr>
          <p:cNvSpPr>
            <a:spLocks noGrp="1"/>
          </p:cNvSpPr>
          <p:nvPr>
            <p:ph type="title"/>
          </p:nvPr>
        </p:nvSpPr>
        <p:spPr>
          <a:xfrm>
            <a:off x="838200" y="0"/>
            <a:ext cx="10515600" cy="1325563"/>
          </a:xfrm>
        </p:spPr>
        <p:txBody>
          <a:bodyPr/>
          <a:lstStyle/>
          <a:p>
            <a:r>
              <a:rPr lang="en-US" dirty="0"/>
              <a:t>Metrics can drive bad behavior(</a:t>
            </a:r>
            <a:r>
              <a:rPr lang="en-US" dirty="0" err="1"/>
              <a:t>bv</a:t>
            </a:r>
            <a:r>
              <a:rPr lang="en-US" dirty="0"/>
              <a:t>)</a:t>
            </a:r>
          </a:p>
        </p:txBody>
      </p:sp>
      <p:sp>
        <p:nvSpPr>
          <p:cNvPr id="3" name="Content Placeholder 2">
            <a:extLst>
              <a:ext uri="{FF2B5EF4-FFF2-40B4-BE49-F238E27FC236}">
                <a16:creationId xmlns:a16="http://schemas.microsoft.com/office/drawing/2014/main" id="{9CA4484F-6FE9-FC4B-9944-AD0E8354A67A}"/>
              </a:ext>
            </a:extLst>
          </p:cNvPr>
          <p:cNvSpPr>
            <a:spLocks noGrp="1"/>
          </p:cNvSpPr>
          <p:nvPr>
            <p:ph idx="1"/>
          </p:nvPr>
        </p:nvSpPr>
        <p:spPr>
          <a:xfrm>
            <a:off x="838200" y="1460498"/>
            <a:ext cx="10515600" cy="5397501"/>
          </a:xfrm>
        </p:spPr>
        <p:txBody>
          <a:bodyPr>
            <a:normAutofit lnSpcReduction="10000"/>
          </a:bodyPr>
          <a:lstStyle/>
          <a:p>
            <a:pPr marL="0" indent="0">
              <a:buNone/>
            </a:pPr>
            <a:r>
              <a:rPr lang="en-US" b="1" dirty="0"/>
              <a:t>Situation: </a:t>
            </a:r>
            <a:r>
              <a:rPr lang="en-US" dirty="0"/>
              <a:t>I had a friend once, who who worked for a globally known and highly respected delivery company.  He was in charge of 5 delivery trucks.  Each truck driver had clearly stated goals for when all the packages in their trucks needed to be delivered by.  My friend told me he had an issue one day when one of the trucks he was responsible for broke down.  </a:t>
            </a:r>
          </a:p>
          <a:p>
            <a:pPr marL="0" indent="0">
              <a:buNone/>
            </a:pPr>
            <a:r>
              <a:rPr lang="en-US" b="1" dirty="0"/>
              <a:t>Bad Behavior: </a:t>
            </a:r>
            <a:r>
              <a:rPr lang="en-US" dirty="0"/>
              <a:t>None of the other 4 drivers, when asked, came to assist with the stranded packages.  This was because the other 4 drivers knew that if they left their route, they would not make their delivery goals, and would therefore lose their monthly cash performance-incentive</a:t>
            </a:r>
          </a:p>
          <a:p>
            <a:pPr marL="0" indent="0">
              <a:buNone/>
            </a:pPr>
            <a:endParaRPr lang="en-US" dirty="0"/>
          </a:p>
          <a:p>
            <a:pPr marL="0" indent="0">
              <a:buNone/>
            </a:pPr>
            <a:r>
              <a:rPr lang="en-US" i="1" dirty="0"/>
              <a:t>Lesson Learned: Metrics based goals need to be created in a way that they are adaptive (</a:t>
            </a:r>
            <a:r>
              <a:rPr lang="en-US" i="1" dirty="0" err="1"/>
              <a:t>a.k.a</a:t>
            </a:r>
            <a:r>
              <a:rPr lang="en-US" i="1" dirty="0"/>
              <a:t> can be changed or altered  in unusual situations)  to allow for situations like this.</a:t>
            </a:r>
          </a:p>
        </p:txBody>
      </p:sp>
      <p:sp>
        <p:nvSpPr>
          <p:cNvPr id="4" name="Slide Number Placeholder 3">
            <a:extLst>
              <a:ext uri="{FF2B5EF4-FFF2-40B4-BE49-F238E27FC236}">
                <a16:creationId xmlns:a16="http://schemas.microsoft.com/office/drawing/2014/main" id="{EC16303E-3D8B-D841-BC88-8E6BA745F015}"/>
              </a:ext>
            </a:extLst>
          </p:cNvPr>
          <p:cNvSpPr>
            <a:spLocks noGrp="1"/>
          </p:cNvSpPr>
          <p:nvPr>
            <p:ph type="sldNum" sz="quarter" idx="12"/>
          </p:nvPr>
        </p:nvSpPr>
        <p:spPr/>
        <p:txBody>
          <a:bodyPr/>
          <a:lstStyle/>
          <a:p>
            <a:fld id="{10C0734D-61E0-8E4B-B361-A30BA834107B}" type="slidenum">
              <a:rPr lang="en-US" smtClean="0"/>
              <a:t>33</a:t>
            </a:fld>
            <a:endParaRPr lang="en-US"/>
          </a:p>
        </p:txBody>
      </p:sp>
      <p:sp>
        <p:nvSpPr>
          <p:cNvPr id="5" name="TextBox 4">
            <a:extLst>
              <a:ext uri="{FF2B5EF4-FFF2-40B4-BE49-F238E27FC236}">
                <a16:creationId xmlns:a16="http://schemas.microsoft.com/office/drawing/2014/main" id="{A4B914F7-582B-5A43-8EA1-94FFD2731C15}"/>
              </a:ext>
            </a:extLst>
          </p:cNvPr>
          <p:cNvSpPr txBox="1"/>
          <p:nvPr/>
        </p:nvSpPr>
        <p:spPr>
          <a:xfrm>
            <a:off x="163286" y="119743"/>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71829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4497-7089-2548-8395-70D3C7F71555}"/>
              </a:ext>
            </a:extLst>
          </p:cNvPr>
          <p:cNvSpPr>
            <a:spLocks noGrp="1"/>
          </p:cNvSpPr>
          <p:nvPr>
            <p:ph type="title"/>
          </p:nvPr>
        </p:nvSpPr>
        <p:spPr/>
        <p:txBody>
          <a:bodyPr/>
          <a:lstStyle/>
          <a:p>
            <a:r>
              <a:rPr lang="en-US" dirty="0"/>
              <a:t>Metrics can drive unethical behaviors, especially in sales(</a:t>
            </a:r>
            <a:r>
              <a:rPr lang="en-US" dirty="0" err="1"/>
              <a:t>bv</a:t>
            </a:r>
            <a:r>
              <a:rPr lang="en-US" dirty="0"/>
              <a:t>)</a:t>
            </a:r>
          </a:p>
        </p:txBody>
      </p:sp>
      <p:sp>
        <p:nvSpPr>
          <p:cNvPr id="3" name="Content Placeholder 2">
            <a:extLst>
              <a:ext uri="{FF2B5EF4-FFF2-40B4-BE49-F238E27FC236}">
                <a16:creationId xmlns:a16="http://schemas.microsoft.com/office/drawing/2014/main" id="{48A605D4-3F62-DA4C-A40E-F76640B696E2}"/>
              </a:ext>
            </a:extLst>
          </p:cNvPr>
          <p:cNvSpPr>
            <a:spLocks noGrp="1"/>
          </p:cNvSpPr>
          <p:nvPr>
            <p:ph idx="1"/>
          </p:nvPr>
        </p:nvSpPr>
        <p:spPr/>
        <p:txBody>
          <a:bodyPr>
            <a:normAutofit fontScale="92500" lnSpcReduction="20000"/>
          </a:bodyPr>
          <a:lstStyle/>
          <a:p>
            <a:r>
              <a:rPr lang="en-US" dirty="0"/>
              <a:t>Distribution of defective products to make “sales goals”</a:t>
            </a:r>
          </a:p>
          <a:p>
            <a:r>
              <a:rPr lang="en-US" dirty="0"/>
              <a:t>In the financial industry, alleged giving services to people they did not ask for “Wells Fargo (</a:t>
            </a:r>
            <a:r>
              <a:rPr lang="en-US" dirty="0">
                <a:hlinkClick r:id="rId2"/>
              </a:rPr>
              <a:t>WFC</a:t>
            </a:r>
            <a:r>
              <a:rPr lang="en-US" dirty="0"/>
              <a:t>) now says it has found a total of up to 3.5 million potentially fake bank and credit card accounts” </a:t>
            </a:r>
            <a:r>
              <a:rPr lang="en-US" dirty="0">
                <a:hlinkClick r:id="rId3"/>
              </a:rPr>
              <a:t>https://cnnmon.ie/2MKb2FR</a:t>
            </a:r>
            <a:r>
              <a:rPr lang="en-US" dirty="0"/>
              <a:t>)</a:t>
            </a:r>
          </a:p>
          <a:p>
            <a:r>
              <a:rPr lang="en-US" dirty="0"/>
              <a:t>5,300 Wells Fargo employees fired over 2 million phony accounts: https://</a:t>
            </a:r>
            <a:r>
              <a:rPr lang="en-US" dirty="0" err="1"/>
              <a:t>money.cnn.com</a:t>
            </a:r>
            <a:r>
              <a:rPr lang="en-US" dirty="0"/>
              <a:t>/2016/09/08/investing/wells-</a:t>
            </a:r>
            <a:r>
              <a:rPr lang="en-US" dirty="0" err="1"/>
              <a:t>fargo</a:t>
            </a:r>
            <a:r>
              <a:rPr lang="en-US" dirty="0"/>
              <a:t>-created-phony-accounts-bank-fees/</a:t>
            </a:r>
            <a:r>
              <a:rPr lang="en-US" dirty="0" err="1"/>
              <a:t>index.html</a:t>
            </a:r>
            <a:endParaRPr lang="en-US" dirty="0"/>
          </a:p>
          <a:p>
            <a:r>
              <a:rPr lang="en-US" dirty="0"/>
              <a:t>Stop watching at 3:21 (1.3 M views)… </a:t>
            </a:r>
            <a:r>
              <a:rPr lang="en-US" dirty="0">
                <a:hlinkClick r:id="rId4"/>
              </a:rPr>
              <a:t>https://www.youtube.com/watch?v=xJhkX74D10M</a:t>
            </a:r>
            <a:endParaRPr lang="en-US" dirty="0"/>
          </a:p>
          <a:p>
            <a:pPr marL="0" marR="0">
              <a:lnSpc>
                <a:spcPct val="107000"/>
              </a:lnSpc>
              <a:spcBef>
                <a:spcPts val="0"/>
              </a:spcBef>
              <a:spcAft>
                <a:spcPts val="800"/>
              </a:spcAft>
            </a:pPr>
            <a:r>
              <a:rPr lang="en-US" dirty="0"/>
              <a:t>Wells Fargo we’ve fixed it video commercial (1 minute/2018): </a:t>
            </a:r>
            <a:r>
              <a:rPr lang="en-US" sz="1800" u="sng" dirty="0">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youtube.com/</a:t>
            </a:r>
            <a:r>
              <a:rPr lang="en-US" sz="1800" u="sng" dirty="0" err="1">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watch?v</a:t>
            </a:r>
            <a:r>
              <a:rPr lang="en-US" sz="1800" u="sng" dirty="0">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a:t>
            </a:r>
            <a:r>
              <a:rPr lang="en-US" sz="1800" u="sng" dirty="0" err="1">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qxExqOiCkPU&amp;ab_channel</a:t>
            </a:r>
            <a:r>
              <a:rPr lang="en-US" sz="1800" u="sng" dirty="0">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a:t>
            </a:r>
            <a:r>
              <a:rPr lang="en-US" sz="1800" u="sng" dirty="0" err="1">
                <a:solidFill>
                  <a:srgbClr val="2075A3"/>
                </a:solidFill>
                <a:effectLst/>
                <a:latin typeface="Arial" panose="020B0604020202020204" pitchFamily="34" charset="0"/>
                <a:ea typeface="Calibri" panose="020F0502020204030204" pitchFamily="34" charset="0"/>
                <a:cs typeface="Times New Roman" panose="02020603050405020304" pitchFamily="18" charset="0"/>
                <a:hlinkClick r:id="rId5"/>
              </a:rPr>
              <a:t>SpeakingHuman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1CDE30A-F1BA-CF4F-B0FA-C87BF7D2F82F}"/>
              </a:ext>
            </a:extLst>
          </p:cNvPr>
          <p:cNvSpPr>
            <a:spLocks noGrp="1"/>
          </p:cNvSpPr>
          <p:nvPr>
            <p:ph type="sldNum" sz="quarter" idx="12"/>
          </p:nvPr>
        </p:nvSpPr>
        <p:spPr/>
        <p:txBody>
          <a:bodyPr/>
          <a:lstStyle/>
          <a:p>
            <a:fld id="{10C0734D-61E0-8E4B-B361-A30BA834107B}" type="slidenum">
              <a:rPr lang="en-US" smtClean="0"/>
              <a:t>34</a:t>
            </a:fld>
            <a:endParaRPr lang="en-US"/>
          </a:p>
        </p:txBody>
      </p:sp>
    </p:spTree>
    <p:extLst>
      <p:ext uri="{BB962C8B-B14F-4D97-AF65-F5344CB8AC3E}">
        <p14:creationId xmlns:p14="http://schemas.microsoft.com/office/powerpoint/2010/main" val="84734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02E2-BCD5-8746-8AA1-D9362968FDAD}"/>
              </a:ext>
            </a:extLst>
          </p:cNvPr>
          <p:cNvSpPr>
            <a:spLocks noGrp="1"/>
          </p:cNvSpPr>
          <p:nvPr>
            <p:ph type="title"/>
          </p:nvPr>
        </p:nvSpPr>
        <p:spPr/>
        <p:txBody>
          <a:bodyPr/>
          <a:lstStyle/>
          <a:p>
            <a:r>
              <a:rPr lang="en-US" dirty="0"/>
              <a:t>Key Communication Skills (pp. 384 - 385)</a:t>
            </a:r>
          </a:p>
        </p:txBody>
      </p:sp>
      <p:sp>
        <p:nvSpPr>
          <p:cNvPr id="3" name="Content Placeholder 2">
            <a:extLst>
              <a:ext uri="{FF2B5EF4-FFF2-40B4-BE49-F238E27FC236}">
                <a16:creationId xmlns:a16="http://schemas.microsoft.com/office/drawing/2014/main" id="{AE6A2EF8-039F-6147-BBF6-712905E90E91}"/>
              </a:ext>
            </a:extLst>
          </p:cNvPr>
          <p:cNvSpPr>
            <a:spLocks noGrp="1"/>
          </p:cNvSpPr>
          <p:nvPr>
            <p:ph idx="1"/>
          </p:nvPr>
        </p:nvSpPr>
        <p:spPr/>
        <p:txBody>
          <a:bodyPr/>
          <a:lstStyle/>
          <a:p>
            <a:r>
              <a:rPr lang="en-US" dirty="0"/>
              <a:t>Feedback</a:t>
            </a:r>
          </a:p>
          <a:p>
            <a:r>
              <a:rPr lang="en-US" dirty="0"/>
              <a:t>Non-verbal</a:t>
            </a:r>
          </a:p>
          <a:p>
            <a:r>
              <a:rPr lang="en-US" dirty="0"/>
              <a:t>Presentations</a:t>
            </a:r>
          </a:p>
          <a:p>
            <a:r>
              <a:rPr lang="en-US" dirty="0"/>
              <a:t>Social media</a:t>
            </a:r>
          </a:p>
          <a:p>
            <a:pPr lvl="1"/>
            <a:r>
              <a:rPr lang="en-US" dirty="0"/>
              <a:t>Placement (</a:t>
            </a:r>
            <a:r>
              <a:rPr lang="en-US" dirty="0" err="1"/>
              <a:t>bv</a:t>
            </a:r>
            <a:r>
              <a:rPr lang="en-US" dirty="0"/>
              <a:t>)</a:t>
            </a:r>
          </a:p>
          <a:p>
            <a:pPr lvl="1"/>
            <a:r>
              <a:rPr lang="en-US" dirty="0"/>
              <a:t>Damage control (</a:t>
            </a:r>
            <a:r>
              <a:rPr lang="en-US" dirty="0" err="1"/>
              <a:t>bv</a:t>
            </a:r>
            <a:r>
              <a:rPr lang="en-US" dirty="0"/>
              <a:t>)</a:t>
            </a:r>
          </a:p>
        </p:txBody>
      </p:sp>
      <p:sp>
        <p:nvSpPr>
          <p:cNvPr id="4" name="Slide Number Placeholder 3">
            <a:extLst>
              <a:ext uri="{FF2B5EF4-FFF2-40B4-BE49-F238E27FC236}">
                <a16:creationId xmlns:a16="http://schemas.microsoft.com/office/drawing/2014/main" id="{665999EC-A9DA-AF41-B124-424E937ADB6B}"/>
              </a:ext>
            </a:extLst>
          </p:cNvPr>
          <p:cNvSpPr>
            <a:spLocks noGrp="1"/>
          </p:cNvSpPr>
          <p:nvPr>
            <p:ph type="sldNum" sz="quarter" idx="12"/>
          </p:nvPr>
        </p:nvSpPr>
        <p:spPr/>
        <p:txBody>
          <a:bodyPr/>
          <a:lstStyle/>
          <a:p>
            <a:fld id="{10C0734D-61E0-8E4B-B361-A30BA834107B}" type="slidenum">
              <a:rPr lang="en-US" smtClean="0"/>
              <a:t>35</a:t>
            </a:fld>
            <a:endParaRPr lang="en-US"/>
          </a:p>
        </p:txBody>
      </p:sp>
      <p:pic>
        <p:nvPicPr>
          <p:cNvPr id="5" name="Picture 4">
            <a:extLst>
              <a:ext uri="{FF2B5EF4-FFF2-40B4-BE49-F238E27FC236}">
                <a16:creationId xmlns:a16="http://schemas.microsoft.com/office/drawing/2014/main" id="{E35F21C2-120F-B343-B887-4BCE095DE833}"/>
              </a:ext>
            </a:extLst>
          </p:cNvPr>
          <p:cNvPicPr>
            <a:picLocks noChangeAspect="1"/>
          </p:cNvPicPr>
          <p:nvPr/>
        </p:nvPicPr>
        <p:blipFill>
          <a:blip r:embed="rId2"/>
          <a:stretch>
            <a:fillRect/>
          </a:stretch>
        </p:blipFill>
        <p:spPr>
          <a:xfrm>
            <a:off x="5917866" y="2056607"/>
            <a:ext cx="4254500" cy="2806700"/>
          </a:xfrm>
          <a:prstGeom prst="rect">
            <a:avLst/>
          </a:prstGeom>
        </p:spPr>
      </p:pic>
    </p:spTree>
    <p:extLst>
      <p:ext uri="{BB962C8B-B14F-4D97-AF65-F5344CB8AC3E}">
        <p14:creationId xmlns:p14="http://schemas.microsoft.com/office/powerpoint/2010/main" val="2892596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A5E9-BF16-5645-88A6-F9223D4811EE}"/>
              </a:ext>
            </a:extLst>
          </p:cNvPr>
          <p:cNvSpPr>
            <a:spLocks noGrp="1"/>
          </p:cNvSpPr>
          <p:nvPr>
            <p:ph type="title"/>
          </p:nvPr>
        </p:nvSpPr>
        <p:spPr/>
        <p:txBody>
          <a:bodyPr/>
          <a:lstStyle/>
          <a:p>
            <a:r>
              <a:rPr lang="en-US" dirty="0"/>
              <a:t>Interpersonal &amp; Team Skills – Huge! (p. 386)</a:t>
            </a:r>
          </a:p>
        </p:txBody>
      </p:sp>
      <p:sp>
        <p:nvSpPr>
          <p:cNvPr id="3" name="Content Placeholder 2">
            <a:extLst>
              <a:ext uri="{FF2B5EF4-FFF2-40B4-BE49-F238E27FC236}">
                <a16:creationId xmlns:a16="http://schemas.microsoft.com/office/drawing/2014/main" id="{1DA7B053-A118-9347-A2DF-88BAD1801B08}"/>
              </a:ext>
            </a:extLst>
          </p:cNvPr>
          <p:cNvSpPr>
            <a:spLocks noGrp="1"/>
          </p:cNvSpPr>
          <p:nvPr>
            <p:ph idx="1"/>
          </p:nvPr>
        </p:nvSpPr>
        <p:spPr/>
        <p:txBody>
          <a:bodyPr/>
          <a:lstStyle/>
          <a:p>
            <a:r>
              <a:rPr lang="en-US" dirty="0"/>
              <a:t>Active listening</a:t>
            </a:r>
          </a:p>
          <a:p>
            <a:r>
              <a:rPr lang="en-US" dirty="0"/>
              <a:t>Conflict management</a:t>
            </a:r>
          </a:p>
          <a:p>
            <a:r>
              <a:rPr lang="en-US" dirty="0"/>
              <a:t>Cultural awareness</a:t>
            </a:r>
          </a:p>
          <a:p>
            <a:r>
              <a:rPr lang="en-US" dirty="0"/>
              <a:t>Meeting management</a:t>
            </a:r>
          </a:p>
          <a:p>
            <a:r>
              <a:rPr lang="en-US" dirty="0"/>
              <a:t>Networking</a:t>
            </a:r>
          </a:p>
          <a:p>
            <a:r>
              <a:rPr lang="en-US" dirty="0"/>
              <a:t>Political awareness</a:t>
            </a:r>
          </a:p>
          <a:p>
            <a:endParaRPr lang="en-US" dirty="0"/>
          </a:p>
        </p:txBody>
      </p:sp>
      <p:sp>
        <p:nvSpPr>
          <p:cNvPr id="4" name="Slide Number Placeholder 3">
            <a:extLst>
              <a:ext uri="{FF2B5EF4-FFF2-40B4-BE49-F238E27FC236}">
                <a16:creationId xmlns:a16="http://schemas.microsoft.com/office/drawing/2014/main" id="{90505B91-93A4-D34D-9D2D-559DC436307A}"/>
              </a:ext>
            </a:extLst>
          </p:cNvPr>
          <p:cNvSpPr>
            <a:spLocks noGrp="1"/>
          </p:cNvSpPr>
          <p:nvPr>
            <p:ph type="sldNum" sz="quarter" idx="12"/>
          </p:nvPr>
        </p:nvSpPr>
        <p:spPr/>
        <p:txBody>
          <a:bodyPr/>
          <a:lstStyle/>
          <a:p>
            <a:fld id="{10C0734D-61E0-8E4B-B361-A30BA834107B}" type="slidenum">
              <a:rPr lang="en-US" smtClean="0"/>
              <a:t>36</a:t>
            </a:fld>
            <a:endParaRPr lang="en-US"/>
          </a:p>
        </p:txBody>
      </p:sp>
      <p:pic>
        <p:nvPicPr>
          <p:cNvPr id="5" name="Picture 4">
            <a:extLst>
              <a:ext uri="{FF2B5EF4-FFF2-40B4-BE49-F238E27FC236}">
                <a16:creationId xmlns:a16="http://schemas.microsoft.com/office/drawing/2014/main" id="{D170D577-C6D0-8C42-B99C-AA6A46BDBC3C}"/>
              </a:ext>
            </a:extLst>
          </p:cNvPr>
          <p:cNvPicPr>
            <a:picLocks noChangeAspect="1"/>
          </p:cNvPicPr>
          <p:nvPr/>
        </p:nvPicPr>
        <p:blipFill>
          <a:blip r:embed="rId2"/>
          <a:stretch>
            <a:fillRect/>
          </a:stretch>
        </p:blipFill>
        <p:spPr>
          <a:xfrm>
            <a:off x="5843744" y="2063667"/>
            <a:ext cx="5291148" cy="3490578"/>
          </a:xfrm>
          <a:prstGeom prst="rect">
            <a:avLst/>
          </a:prstGeom>
        </p:spPr>
      </p:pic>
    </p:spTree>
    <p:extLst>
      <p:ext uri="{BB962C8B-B14F-4D97-AF65-F5344CB8AC3E}">
        <p14:creationId xmlns:p14="http://schemas.microsoft.com/office/powerpoint/2010/main" val="1715639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386D-4494-BA4E-89E7-A98BDCB2DA97}"/>
              </a:ext>
            </a:extLst>
          </p:cNvPr>
          <p:cNvSpPr>
            <a:spLocks noGrp="1"/>
          </p:cNvSpPr>
          <p:nvPr>
            <p:ph type="title"/>
          </p:nvPr>
        </p:nvSpPr>
        <p:spPr>
          <a:xfrm>
            <a:off x="2150165" y="2675731"/>
            <a:ext cx="10515600" cy="1325563"/>
          </a:xfrm>
        </p:spPr>
        <p:txBody>
          <a:bodyPr/>
          <a:lstStyle/>
          <a:p>
            <a:r>
              <a:rPr lang="en-US" b="1" dirty="0"/>
              <a:t>Monitor Communications 10.3</a:t>
            </a:r>
          </a:p>
        </p:txBody>
      </p:sp>
      <p:sp>
        <p:nvSpPr>
          <p:cNvPr id="3" name="Content Placeholder 2">
            <a:extLst>
              <a:ext uri="{FF2B5EF4-FFF2-40B4-BE49-F238E27FC236}">
                <a16:creationId xmlns:a16="http://schemas.microsoft.com/office/drawing/2014/main" id="{DB92B42F-81BD-D74E-9DD4-12A0CD702CA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F4EDC8E-CADC-F348-B131-70DA7DF92168}"/>
              </a:ext>
            </a:extLst>
          </p:cNvPr>
          <p:cNvSpPr>
            <a:spLocks noGrp="1"/>
          </p:cNvSpPr>
          <p:nvPr>
            <p:ph type="sldNum" sz="quarter" idx="12"/>
          </p:nvPr>
        </p:nvSpPr>
        <p:spPr/>
        <p:txBody>
          <a:bodyPr/>
          <a:lstStyle/>
          <a:p>
            <a:fld id="{10C0734D-61E0-8E4B-B361-A30BA834107B}" type="slidenum">
              <a:rPr lang="en-US" smtClean="0"/>
              <a:t>37</a:t>
            </a:fld>
            <a:endParaRPr lang="en-US"/>
          </a:p>
        </p:txBody>
      </p:sp>
    </p:spTree>
    <p:extLst>
      <p:ext uri="{BB962C8B-B14F-4D97-AF65-F5344CB8AC3E}">
        <p14:creationId xmlns:p14="http://schemas.microsoft.com/office/powerpoint/2010/main" val="415359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71C6-622A-D948-A643-1D5F00E47135}"/>
              </a:ext>
            </a:extLst>
          </p:cNvPr>
          <p:cNvSpPr>
            <a:spLocks noGrp="1"/>
          </p:cNvSpPr>
          <p:nvPr>
            <p:ph type="title"/>
          </p:nvPr>
        </p:nvSpPr>
        <p:spPr/>
        <p:txBody>
          <a:bodyPr/>
          <a:lstStyle/>
          <a:p>
            <a:r>
              <a:rPr lang="en-US" dirty="0"/>
              <a:t>Monitoring Communications Defined</a:t>
            </a:r>
          </a:p>
        </p:txBody>
      </p:sp>
      <p:sp>
        <p:nvSpPr>
          <p:cNvPr id="3" name="Content Placeholder 2">
            <a:extLst>
              <a:ext uri="{FF2B5EF4-FFF2-40B4-BE49-F238E27FC236}">
                <a16:creationId xmlns:a16="http://schemas.microsoft.com/office/drawing/2014/main" id="{C3DFF95F-77FF-C440-808E-C3A273396EC5}"/>
              </a:ext>
            </a:extLst>
          </p:cNvPr>
          <p:cNvSpPr>
            <a:spLocks noGrp="1"/>
          </p:cNvSpPr>
          <p:nvPr>
            <p:ph idx="1"/>
          </p:nvPr>
        </p:nvSpPr>
        <p:spPr/>
        <p:txBody>
          <a:bodyPr/>
          <a:lstStyle/>
          <a:p>
            <a:pPr marL="0" indent="0">
              <a:buNone/>
            </a:pPr>
            <a:r>
              <a:rPr lang="en-US" dirty="0"/>
              <a:t>Defined: “… the process of ensuring the information needs of the project and its stakeholders are met.” (p. 388)</a:t>
            </a:r>
          </a:p>
          <a:p>
            <a:pPr marL="0" indent="0">
              <a:buNone/>
            </a:pPr>
            <a:endParaRPr lang="en-US" dirty="0"/>
          </a:p>
          <a:p>
            <a:pPr marL="0" indent="0">
              <a:buNone/>
            </a:pPr>
            <a:r>
              <a:rPr lang="en-US" dirty="0"/>
              <a:t>Value: “…determines if the planned communications artifacts have had the desired effect of increasing or maintaining stakeholder’s support for the project’s deliverables and expected outcomes.” (p. 389)</a:t>
            </a:r>
          </a:p>
        </p:txBody>
      </p:sp>
      <p:sp>
        <p:nvSpPr>
          <p:cNvPr id="4" name="Slide Number Placeholder 3">
            <a:extLst>
              <a:ext uri="{FF2B5EF4-FFF2-40B4-BE49-F238E27FC236}">
                <a16:creationId xmlns:a16="http://schemas.microsoft.com/office/drawing/2014/main" id="{DE4E3B16-311B-C942-84AA-EA6CB7D7642F}"/>
              </a:ext>
            </a:extLst>
          </p:cNvPr>
          <p:cNvSpPr>
            <a:spLocks noGrp="1"/>
          </p:cNvSpPr>
          <p:nvPr>
            <p:ph type="sldNum" sz="quarter" idx="12"/>
          </p:nvPr>
        </p:nvSpPr>
        <p:spPr/>
        <p:txBody>
          <a:bodyPr/>
          <a:lstStyle/>
          <a:p>
            <a:fld id="{10C0734D-61E0-8E4B-B361-A30BA834107B}" type="slidenum">
              <a:rPr lang="en-US" smtClean="0"/>
              <a:t>38</a:t>
            </a:fld>
            <a:endParaRPr lang="en-US"/>
          </a:p>
        </p:txBody>
      </p:sp>
      <p:pic>
        <p:nvPicPr>
          <p:cNvPr id="5" name="Picture 4">
            <a:extLst>
              <a:ext uri="{FF2B5EF4-FFF2-40B4-BE49-F238E27FC236}">
                <a16:creationId xmlns:a16="http://schemas.microsoft.com/office/drawing/2014/main" id="{253F05E1-53A2-A647-B22A-2A921ACA35EC}"/>
              </a:ext>
            </a:extLst>
          </p:cNvPr>
          <p:cNvPicPr>
            <a:picLocks noChangeAspect="1"/>
          </p:cNvPicPr>
          <p:nvPr/>
        </p:nvPicPr>
        <p:blipFill>
          <a:blip r:embed="rId2"/>
          <a:stretch>
            <a:fillRect/>
          </a:stretch>
        </p:blipFill>
        <p:spPr>
          <a:xfrm>
            <a:off x="3917950" y="4456698"/>
            <a:ext cx="3168650" cy="2023132"/>
          </a:xfrm>
          <a:prstGeom prst="rect">
            <a:avLst/>
          </a:prstGeom>
        </p:spPr>
      </p:pic>
    </p:spTree>
    <p:extLst>
      <p:ext uri="{BB962C8B-B14F-4D97-AF65-F5344CB8AC3E}">
        <p14:creationId xmlns:p14="http://schemas.microsoft.com/office/powerpoint/2010/main" val="1631556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4245-AF53-BA4B-9006-48AC71D2D250}"/>
              </a:ext>
            </a:extLst>
          </p:cNvPr>
          <p:cNvSpPr>
            <a:spLocks noGrp="1"/>
          </p:cNvSpPr>
          <p:nvPr>
            <p:ph type="title"/>
          </p:nvPr>
        </p:nvSpPr>
        <p:spPr/>
        <p:txBody>
          <a:bodyPr/>
          <a:lstStyle/>
          <a:p>
            <a:r>
              <a:rPr lang="en-US" dirty="0"/>
              <a:t>Need</a:t>
            </a:r>
          </a:p>
        </p:txBody>
      </p:sp>
      <p:sp>
        <p:nvSpPr>
          <p:cNvPr id="3" name="Content Placeholder 2">
            <a:extLst>
              <a:ext uri="{FF2B5EF4-FFF2-40B4-BE49-F238E27FC236}">
                <a16:creationId xmlns:a16="http://schemas.microsoft.com/office/drawing/2014/main" id="{DB1CB6C5-0ACA-5842-91B9-0E30673CF7CC}"/>
              </a:ext>
            </a:extLst>
          </p:cNvPr>
          <p:cNvSpPr>
            <a:spLocks noGrp="1"/>
          </p:cNvSpPr>
          <p:nvPr>
            <p:ph idx="1"/>
          </p:nvPr>
        </p:nvSpPr>
        <p:spPr/>
        <p:txBody>
          <a:bodyPr/>
          <a:lstStyle/>
          <a:p>
            <a:r>
              <a:rPr lang="en-US" dirty="0"/>
              <a:t>You need to make sure the intended audience is getting the message in the intended way (p 389)</a:t>
            </a:r>
          </a:p>
        </p:txBody>
      </p:sp>
      <p:sp>
        <p:nvSpPr>
          <p:cNvPr id="4" name="Slide Number Placeholder 3">
            <a:extLst>
              <a:ext uri="{FF2B5EF4-FFF2-40B4-BE49-F238E27FC236}">
                <a16:creationId xmlns:a16="http://schemas.microsoft.com/office/drawing/2014/main" id="{DC69AEA4-D84C-314D-82F3-4BA0B17365AB}"/>
              </a:ext>
            </a:extLst>
          </p:cNvPr>
          <p:cNvSpPr>
            <a:spLocks noGrp="1"/>
          </p:cNvSpPr>
          <p:nvPr>
            <p:ph type="sldNum" sz="quarter" idx="12"/>
          </p:nvPr>
        </p:nvSpPr>
        <p:spPr/>
        <p:txBody>
          <a:bodyPr/>
          <a:lstStyle/>
          <a:p>
            <a:fld id="{10C0734D-61E0-8E4B-B361-A30BA834107B}" type="slidenum">
              <a:rPr lang="en-US" smtClean="0"/>
              <a:t>39</a:t>
            </a:fld>
            <a:endParaRPr lang="en-US"/>
          </a:p>
        </p:txBody>
      </p:sp>
    </p:spTree>
    <p:extLst>
      <p:ext uri="{BB962C8B-B14F-4D97-AF65-F5344CB8AC3E}">
        <p14:creationId xmlns:p14="http://schemas.microsoft.com/office/powerpoint/2010/main" val="150908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7132-186F-9B4E-AB6B-7AED58D31E06}"/>
              </a:ext>
            </a:extLst>
          </p:cNvPr>
          <p:cNvSpPr>
            <a:spLocks noGrp="1"/>
          </p:cNvSpPr>
          <p:nvPr>
            <p:ph type="title"/>
          </p:nvPr>
        </p:nvSpPr>
        <p:spPr/>
        <p:txBody>
          <a:bodyPr/>
          <a:lstStyle/>
          <a:p>
            <a:r>
              <a:rPr lang="en-US" dirty="0"/>
              <a:t>Information from the Harvard Business Review on an MIT Study</a:t>
            </a:r>
          </a:p>
        </p:txBody>
      </p:sp>
      <p:sp>
        <p:nvSpPr>
          <p:cNvPr id="4" name="Slide Number Placeholder 3">
            <a:extLst>
              <a:ext uri="{FF2B5EF4-FFF2-40B4-BE49-F238E27FC236}">
                <a16:creationId xmlns:a16="http://schemas.microsoft.com/office/drawing/2014/main" id="{04CB9939-3A63-1845-A911-C89E85A58A52}"/>
              </a:ext>
            </a:extLst>
          </p:cNvPr>
          <p:cNvSpPr>
            <a:spLocks noGrp="1"/>
          </p:cNvSpPr>
          <p:nvPr>
            <p:ph type="sldNum" sz="quarter" idx="12"/>
          </p:nvPr>
        </p:nvSpPr>
        <p:spPr/>
        <p:txBody>
          <a:bodyPr/>
          <a:lstStyle/>
          <a:p>
            <a:fld id="{10C0734D-61E0-8E4B-B361-A30BA834107B}" type="slidenum">
              <a:rPr lang="en-US" smtClean="0"/>
              <a:t>4</a:t>
            </a:fld>
            <a:endParaRPr lang="en-US"/>
          </a:p>
        </p:txBody>
      </p:sp>
      <p:sp>
        <p:nvSpPr>
          <p:cNvPr id="5" name="Rectangle 4">
            <a:extLst>
              <a:ext uri="{FF2B5EF4-FFF2-40B4-BE49-F238E27FC236}">
                <a16:creationId xmlns:a16="http://schemas.microsoft.com/office/drawing/2014/main" id="{D05F7DC3-C806-9A43-9B3E-F0CF661E3A2B}"/>
              </a:ext>
            </a:extLst>
          </p:cNvPr>
          <p:cNvSpPr/>
          <p:nvPr/>
        </p:nvSpPr>
        <p:spPr>
          <a:xfrm>
            <a:off x="714703" y="6352143"/>
            <a:ext cx="6978869" cy="369332"/>
          </a:xfrm>
          <a:prstGeom prst="rect">
            <a:avLst/>
          </a:prstGeom>
        </p:spPr>
        <p:txBody>
          <a:bodyPr wrap="square">
            <a:spAutoFit/>
          </a:bodyPr>
          <a:lstStyle/>
          <a:p>
            <a:r>
              <a:rPr lang="en-US" dirty="0"/>
              <a:t>https://</a:t>
            </a:r>
            <a:r>
              <a:rPr lang="en-US" dirty="0" err="1"/>
              <a:t>hbr.org</a:t>
            </a:r>
            <a:r>
              <a:rPr lang="en-US" dirty="0"/>
              <a:t>/2012/04/the-new-science-of-building-great-teams</a:t>
            </a:r>
          </a:p>
        </p:txBody>
      </p:sp>
      <p:sp>
        <p:nvSpPr>
          <p:cNvPr id="7" name="Rectangle 6">
            <a:extLst>
              <a:ext uri="{FF2B5EF4-FFF2-40B4-BE49-F238E27FC236}">
                <a16:creationId xmlns:a16="http://schemas.microsoft.com/office/drawing/2014/main" id="{653AA889-2106-9D44-9466-A756C4BF0D93}"/>
              </a:ext>
            </a:extLst>
          </p:cNvPr>
          <p:cNvSpPr/>
          <p:nvPr/>
        </p:nvSpPr>
        <p:spPr>
          <a:xfrm>
            <a:off x="838200" y="2427890"/>
            <a:ext cx="2987566" cy="346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EDAE1FC-313A-BA4A-8E94-B2B8CF188BB3}"/>
              </a:ext>
            </a:extLst>
          </p:cNvPr>
          <p:cNvSpPr txBox="1"/>
          <p:nvPr/>
        </p:nvSpPr>
        <p:spPr>
          <a:xfrm>
            <a:off x="939115" y="1989437"/>
            <a:ext cx="10756700" cy="3970318"/>
          </a:xfrm>
          <a:prstGeom prst="rect">
            <a:avLst/>
          </a:prstGeom>
          <a:noFill/>
        </p:spPr>
        <p:txBody>
          <a:bodyPr wrap="square" rtlCol="0">
            <a:spAutoFit/>
          </a:bodyPr>
          <a:lstStyle/>
          <a:p>
            <a:r>
              <a:rPr lang="en-US" dirty="0"/>
              <a:t>…</a:t>
            </a:r>
            <a:r>
              <a:rPr lang="en-US" sz="2800" dirty="0"/>
              <a:t>Successful teams share several defining characteristics:</a:t>
            </a:r>
          </a:p>
          <a:p>
            <a:pPr marL="342900" indent="-342900">
              <a:buAutoNum type="arabicParenR"/>
            </a:pPr>
            <a:r>
              <a:rPr lang="en-US" sz="2800" dirty="0"/>
              <a:t>Everyone on team talks and listens in roughly equal measure; keeping contributions short and concise</a:t>
            </a:r>
          </a:p>
          <a:p>
            <a:pPr marL="342900" indent="-342900">
              <a:buAutoNum type="arabicParenR"/>
            </a:pPr>
            <a:r>
              <a:rPr lang="en-US" sz="2800" dirty="0"/>
              <a:t>Members face one and other and their conversations and gestures are energetic.</a:t>
            </a:r>
          </a:p>
          <a:p>
            <a:pPr marL="342900" indent="-342900">
              <a:buAutoNum type="arabicParenR"/>
            </a:pPr>
            <a:r>
              <a:rPr lang="en-US" sz="2800" dirty="0"/>
              <a:t>Members connect directly with one another; not just the team leader</a:t>
            </a:r>
          </a:p>
          <a:p>
            <a:pPr marL="342900" indent="-342900">
              <a:buAutoNum type="arabicParenR"/>
            </a:pPr>
            <a:r>
              <a:rPr lang="en-US" sz="2800" dirty="0"/>
              <a:t>Members have direct communication with each other</a:t>
            </a:r>
          </a:p>
          <a:p>
            <a:pPr marL="342900" indent="-342900">
              <a:buAutoNum type="arabicParenR"/>
            </a:pPr>
            <a:r>
              <a:rPr lang="en-US" sz="2800" dirty="0"/>
              <a:t>Members periodically go exploring outside of their team and bring back information</a:t>
            </a:r>
          </a:p>
        </p:txBody>
      </p:sp>
    </p:spTree>
    <p:extLst>
      <p:ext uri="{BB962C8B-B14F-4D97-AF65-F5344CB8AC3E}">
        <p14:creationId xmlns:p14="http://schemas.microsoft.com/office/powerpoint/2010/main" val="2015296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B85D-4BE8-0040-831C-568543E1E2E4}"/>
              </a:ext>
            </a:extLst>
          </p:cNvPr>
          <p:cNvSpPr>
            <a:spLocks noGrp="1"/>
          </p:cNvSpPr>
          <p:nvPr>
            <p:ph type="title"/>
          </p:nvPr>
        </p:nvSpPr>
        <p:spPr/>
        <p:txBody>
          <a:bodyPr/>
          <a:lstStyle/>
          <a:p>
            <a:r>
              <a:rPr lang="en-US" dirty="0"/>
              <a:t>Monitoring Communications – how (p. 389)</a:t>
            </a:r>
          </a:p>
        </p:txBody>
      </p:sp>
      <p:sp>
        <p:nvSpPr>
          <p:cNvPr id="3" name="Content Placeholder 2">
            <a:extLst>
              <a:ext uri="{FF2B5EF4-FFF2-40B4-BE49-F238E27FC236}">
                <a16:creationId xmlns:a16="http://schemas.microsoft.com/office/drawing/2014/main" id="{B856ABFF-DF3D-7F44-B55B-F4EA0324C8DF}"/>
              </a:ext>
            </a:extLst>
          </p:cNvPr>
          <p:cNvSpPr>
            <a:spLocks noGrp="1"/>
          </p:cNvSpPr>
          <p:nvPr>
            <p:ph idx="1"/>
          </p:nvPr>
        </p:nvSpPr>
        <p:spPr/>
        <p:txBody>
          <a:bodyPr/>
          <a:lstStyle/>
          <a:p>
            <a:r>
              <a:rPr lang="en-US" dirty="0"/>
              <a:t>Surveys</a:t>
            </a:r>
          </a:p>
          <a:p>
            <a:r>
              <a:rPr lang="en-US" dirty="0"/>
              <a:t>Lessons learned/retrospectives</a:t>
            </a:r>
          </a:p>
          <a:p>
            <a:r>
              <a:rPr lang="en-US" dirty="0"/>
              <a:t>Team observations</a:t>
            </a:r>
          </a:p>
          <a:p>
            <a:r>
              <a:rPr lang="en-US" dirty="0"/>
              <a:t>Reviewing the issues log</a:t>
            </a:r>
          </a:p>
          <a:p>
            <a:r>
              <a:rPr lang="en-US" dirty="0"/>
              <a:t>Stakeholder feedback</a:t>
            </a:r>
          </a:p>
        </p:txBody>
      </p:sp>
      <p:sp>
        <p:nvSpPr>
          <p:cNvPr id="4" name="Slide Number Placeholder 3">
            <a:extLst>
              <a:ext uri="{FF2B5EF4-FFF2-40B4-BE49-F238E27FC236}">
                <a16:creationId xmlns:a16="http://schemas.microsoft.com/office/drawing/2014/main" id="{16A3A6BC-4289-3946-980E-8071B81B6FFF}"/>
              </a:ext>
            </a:extLst>
          </p:cNvPr>
          <p:cNvSpPr>
            <a:spLocks noGrp="1"/>
          </p:cNvSpPr>
          <p:nvPr>
            <p:ph type="sldNum" sz="quarter" idx="12"/>
          </p:nvPr>
        </p:nvSpPr>
        <p:spPr/>
        <p:txBody>
          <a:bodyPr/>
          <a:lstStyle/>
          <a:p>
            <a:fld id="{10C0734D-61E0-8E4B-B361-A30BA834107B}" type="slidenum">
              <a:rPr lang="en-US" smtClean="0"/>
              <a:t>40</a:t>
            </a:fld>
            <a:endParaRPr lang="en-US"/>
          </a:p>
        </p:txBody>
      </p:sp>
      <p:pic>
        <p:nvPicPr>
          <p:cNvPr id="5" name="Picture 4">
            <a:extLst>
              <a:ext uri="{FF2B5EF4-FFF2-40B4-BE49-F238E27FC236}">
                <a16:creationId xmlns:a16="http://schemas.microsoft.com/office/drawing/2014/main" id="{1754A149-B0AD-874C-9227-40DDACA4CCA3}"/>
              </a:ext>
            </a:extLst>
          </p:cNvPr>
          <p:cNvPicPr>
            <a:picLocks noChangeAspect="1"/>
          </p:cNvPicPr>
          <p:nvPr/>
        </p:nvPicPr>
        <p:blipFill>
          <a:blip r:embed="rId2"/>
          <a:stretch>
            <a:fillRect/>
          </a:stretch>
        </p:blipFill>
        <p:spPr>
          <a:xfrm>
            <a:off x="7150100" y="2327776"/>
            <a:ext cx="4203700" cy="2755900"/>
          </a:xfrm>
          <a:prstGeom prst="rect">
            <a:avLst/>
          </a:prstGeom>
        </p:spPr>
      </p:pic>
    </p:spTree>
    <p:extLst>
      <p:ext uri="{BB962C8B-B14F-4D97-AF65-F5344CB8AC3E}">
        <p14:creationId xmlns:p14="http://schemas.microsoft.com/office/powerpoint/2010/main" val="2626961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3E42-BB78-2749-89B9-CB628450C44A}"/>
              </a:ext>
            </a:extLst>
          </p:cNvPr>
          <p:cNvSpPr>
            <a:spLocks noGrp="1"/>
          </p:cNvSpPr>
          <p:nvPr>
            <p:ph type="title"/>
          </p:nvPr>
        </p:nvSpPr>
        <p:spPr/>
        <p:txBody>
          <a:bodyPr/>
          <a:lstStyle/>
          <a:p>
            <a:r>
              <a:rPr lang="en-US" dirty="0"/>
              <a:t>Project Management Plan Updates (p. 393)</a:t>
            </a:r>
          </a:p>
        </p:txBody>
      </p:sp>
      <p:sp>
        <p:nvSpPr>
          <p:cNvPr id="3" name="Content Placeholder 2">
            <a:extLst>
              <a:ext uri="{FF2B5EF4-FFF2-40B4-BE49-F238E27FC236}">
                <a16:creationId xmlns:a16="http://schemas.microsoft.com/office/drawing/2014/main" id="{0BCEBDBD-CAD9-8B4F-981F-9F02DAA9FFC6}"/>
              </a:ext>
            </a:extLst>
          </p:cNvPr>
          <p:cNvSpPr>
            <a:spLocks noGrp="1"/>
          </p:cNvSpPr>
          <p:nvPr>
            <p:ph idx="1"/>
          </p:nvPr>
        </p:nvSpPr>
        <p:spPr/>
        <p:txBody>
          <a:bodyPr/>
          <a:lstStyle/>
          <a:p>
            <a:r>
              <a:rPr lang="en-US" dirty="0"/>
              <a:t>A change control process should be used when updating the communication plan, inside the project </a:t>
            </a:r>
            <a:r>
              <a:rPr lang="en-US"/>
              <a:t>management plan.</a:t>
            </a:r>
            <a:endParaRPr lang="en-US" dirty="0"/>
          </a:p>
          <a:p>
            <a:r>
              <a:rPr lang="en-US" dirty="0"/>
              <a:t>Communications management plan: updated with information to make new information communications more effective.</a:t>
            </a:r>
          </a:p>
          <a:p>
            <a:r>
              <a:rPr lang="en-US" dirty="0"/>
              <a:t>Stakeholder engagement plan: </a:t>
            </a:r>
          </a:p>
          <a:p>
            <a:pPr lvl="1"/>
            <a:r>
              <a:rPr lang="en-US" sz="2800" dirty="0"/>
              <a:t>Communication needs</a:t>
            </a:r>
          </a:p>
          <a:p>
            <a:pPr lvl="1"/>
            <a:r>
              <a:rPr lang="en-US" sz="2800" dirty="0"/>
              <a:t>Why they are important to the project</a:t>
            </a:r>
          </a:p>
        </p:txBody>
      </p:sp>
      <p:sp>
        <p:nvSpPr>
          <p:cNvPr id="4" name="Slide Number Placeholder 3">
            <a:extLst>
              <a:ext uri="{FF2B5EF4-FFF2-40B4-BE49-F238E27FC236}">
                <a16:creationId xmlns:a16="http://schemas.microsoft.com/office/drawing/2014/main" id="{0D5AFDA4-9115-DD41-B379-968634D566BE}"/>
              </a:ext>
            </a:extLst>
          </p:cNvPr>
          <p:cNvSpPr>
            <a:spLocks noGrp="1"/>
          </p:cNvSpPr>
          <p:nvPr>
            <p:ph type="sldNum" sz="quarter" idx="12"/>
          </p:nvPr>
        </p:nvSpPr>
        <p:spPr/>
        <p:txBody>
          <a:bodyPr/>
          <a:lstStyle/>
          <a:p>
            <a:fld id="{10C0734D-61E0-8E4B-B361-A30BA834107B}" type="slidenum">
              <a:rPr lang="en-US" smtClean="0"/>
              <a:t>41</a:t>
            </a:fld>
            <a:endParaRPr lang="en-US"/>
          </a:p>
        </p:txBody>
      </p:sp>
    </p:spTree>
    <p:extLst>
      <p:ext uri="{BB962C8B-B14F-4D97-AF65-F5344CB8AC3E}">
        <p14:creationId xmlns:p14="http://schemas.microsoft.com/office/powerpoint/2010/main" val="2615027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64C-E144-D349-9099-DDAFFDF7C170}"/>
              </a:ext>
            </a:extLst>
          </p:cNvPr>
          <p:cNvSpPr>
            <a:spLocks noGrp="1"/>
          </p:cNvSpPr>
          <p:nvPr>
            <p:ph type="title"/>
          </p:nvPr>
        </p:nvSpPr>
        <p:spPr>
          <a:xfrm>
            <a:off x="1884947" y="2434557"/>
            <a:ext cx="10515600" cy="1325563"/>
          </a:xfrm>
        </p:spPr>
        <p:txBody>
          <a:bodyPr/>
          <a:lstStyle/>
          <a:p>
            <a:r>
              <a:rPr lang="en-US" b="1" dirty="0"/>
              <a:t>General Topics on Communication</a:t>
            </a:r>
          </a:p>
        </p:txBody>
      </p:sp>
      <p:sp>
        <p:nvSpPr>
          <p:cNvPr id="4" name="Slide Number Placeholder 3">
            <a:extLst>
              <a:ext uri="{FF2B5EF4-FFF2-40B4-BE49-F238E27FC236}">
                <a16:creationId xmlns:a16="http://schemas.microsoft.com/office/drawing/2014/main" id="{1D092BA9-009F-E04D-9634-5E4E1CFA8DB6}"/>
              </a:ext>
            </a:extLst>
          </p:cNvPr>
          <p:cNvSpPr>
            <a:spLocks noGrp="1"/>
          </p:cNvSpPr>
          <p:nvPr>
            <p:ph type="sldNum" sz="quarter" idx="12"/>
          </p:nvPr>
        </p:nvSpPr>
        <p:spPr/>
        <p:txBody>
          <a:bodyPr/>
          <a:lstStyle/>
          <a:p>
            <a:fld id="{10C0734D-61E0-8E4B-B361-A30BA834107B}" type="slidenum">
              <a:rPr lang="en-US" smtClean="0"/>
              <a:t>42</a:t>
            </a:fld>
            <a:endParaRPr lang="en-US"/>
          </a:p>
        </p:txBody>
      </p:sp>
    </p:spTree>
    <p:extLst>
      <p:ext uri="{BB962C8B-B14F-4D97-AF65-F5344CB8AC3E}">
        <p14:creationId xmlns:p14="http://schemas.microsoft.com/office/powerpoint/2010/main" val="412556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25BA-1157-0148-BF81-0E2EF31AA637}"/>
              </a:ext>
            </a:extLst>
          </p:cNvPr>
          <p:cNvSpPr>
            <a:spLocks noGrp="1"/>
          </p:cNvSpPr>
          <p:nvPr>
            <p:ph type="title"/>
          </p:nvPr>
        </p:nvSpPr>
        <p:spPr>
          <a:xfrm>
            <a:off x="838200" y="0"/>
            <a:ext cx="10515600" cy="1325563"/>
          </a:xfrm>
        </p:spPr>
        <p:txBody>
          <a:bodyPr/>
          <a:lstStyle/>
          <a:p>
            <a:r>
              <a:rPr lang="en-US" dirty="0"/>
              <a:t>Number of communication paths (slide 1 of 2)</a:t>
            </a:r>
          </a:p>
        </p:txBody>
      </p:sp>
      <p:sp>
        <p:nvSpPr>
          <p:cNvPr id="4" name="Slide Number Placeholder 3">
            <a:extLst>
              <a:ext uri="{FF2B5EF4-FFF2-40B4-BE49-F238E27FC236}">
                <a16:creationId xmlns:a16="http://schemas.microsoft.com/office/drawing/2014/main" id="{297E2172-6129-4545-977A-27116DD89406}"/>
              </a:ext>
            </a:extLst>
          </p:cNvPr>
          <p:cNvSpPr>
            <a:spLocks noGrp="1"/>
          </p:cNvSpPr>
          <p:nvPr>
            <p:ph type="sldNum" sz="quarter" idx="12"/>
          </p:nvPr>
        </p:nvSpPr>
        <p:spPr/>
        <p:txBody>
          <a:bodyPr/>
          <a:lstStyle/>
          <a:p>
            <a:fld id="{10C0734D-61E0-8E4B-B361-A30BA834107B}" type="slidenum">
              <a:rPr lang="en-US" smtClean="0"/>
              <a:t>43</a:t>
            </a:fld>
            <a:endParaRPr lang="en-US"/>
          </a:p>
        </p:txBody>
      </p:sp>
      <p:pic>
        <p:nvPicPr>
          <p:cNvPr id="5" name="Picture 4">
            <a:extLst>
              <a:ext uri="{FF2B5EF4-FFF2-40B4-BE49-F238E27FC236}">
                <a16:creationId xmlns:a16="http://schemas.microsoft.com/office/drawing/2014/main" id="{22240D54-08EF-AB42-8F5D-BB1D19587E11}"/>
              </a:ext>
            </a:extLst>
          </p:cNvPr>
          <p:cNvPicPr>
            <a:picLocks noChangeAspect="1"/>
          </p:cNvPicPr>
          <p:nvPr/>
        </p:nvPicPr>
        <p:blipFill>
          <a:blip r:embed="rId2"/>
          <a:stretch>
            <a:fillRect/>
          </a:stretch>
        </p:blipFill>
        <p:spPr>
          <a:xfrm>
            <a:off x="1990385" y="1230291"/>
            <a:ext cx="8003721" cy="4540293"/>
          </a:xfrm>
          <a:prstGeom prst="rect">
            <a:avLst/>
          </a:prstGeom>
        </p:spPr>
      </p:pic>
      <p:grpSp>
        <p:nvGrpSpPr>
          <p:cNvPr id="11" name="Group 10">
            <a:extLst>
              <a:ext uri="{FF2B5EF4-FFF2-40B4-BE49-F238E27FC236}">
                <a16:creationId xmlns:a16="http://schemas.microsoft.com/office/drawing/2014/main" id="{00DFE321-88DA-E146-B55D-0685235ACDED}"/>
              </a:ext>
            </a:extLst>
          </p:cNvPr>
          <p:cNvGrpSpPr/>
          <p:nvPr/>
        </p:nvGrpSpPr>
        <p:grpSpPr>
          <a:xfrm>
            <a:off x="3864173" y="5835670"/>
            <a:ext cx="4883543" cy="1022329"/>
            <a:chOff x="1749623" y="5699146"/>
            <a:chExt cx="4883543" cy="1022329"/>
          </a:xfrm>
        </p:grpSpPr>
        <p:grpSp>
          <p:nvGrpSpPr>
            <p:cNvPr id="9" name="Group 8">
              <a:extLst>
                <a:ext uri="{FF2B5EF4-FFF2-40B4-BE49-F238E27FC236}">
                  <a16:creationId xmlns:a16="http://schemas.microsoft.com/office/drawing/2014/main" id="{59555957-54F4-6C44-8248-E844A13F2187}"/>
                </a:ext>
              </a:extLst>
            </p:cNvPr>
            <p:cNvGrpSpPr/>
            <p:nvPr/>
          </p:nvGrpSpPr>
          <p:grpSpPr>
            <a:xfrm>
              <a:off x="5558833" y="5699146"/>
              <a:ext cx="1074333" cy="1022329"/>
              <a:chOff x="5558833" y="5699146"/>
              <a:chExt cx="1074333" cy="1022329"/>
            </a:xfrm>
          </p:grpSpPr>
          <p:sp>
            <p:nvSpPr>
              <p:cNvPr id="3" name="TextBox 2">
                <a:extLst>
                  <a:ext uri="{FF2B5EF4-FFF2-40B4-BE49-F238E27FC236}">
                    <a16:creationId xmlns:a16="http://schemas.microsoft.com/office/drawing/2014/main" id="{AB24A757-B8E8-E541-AD1E-3EAAE8663F05}"/>
                  </a:ext>
                </a:extLst>
              </p:cNvPr>
              <p:cNvSpPr txBox="1"/>
              <p:nvPr/>
            </p:nvSpPr>
            <p:spPr>
              <a:xfrm>
                <a:off x="5558833" y="5699146"/>
                <a:ext cx="1074333" cy="523220"/>
              </a:xfrm>
              <a:prstGeom prst="rect">
                <a:avLst/>
              </a:prstGeom>
              <a:noFill/>
            </p:spPr>
            <p:txBody>
              <a:bodyPr wrap="none" rtlCol="0">
                <a:spAutoFit/>
              </a:bodyPr>
              <a:lstStyle/>
              <a:p>
                <a:r>
                  <a:rPr lang="en-US" sz="2800" dirty="0"/>
                  <a:t>n(n-1)</a:t>
                </a:r>
              </a:p>
            </p:txBody>
          </p:sp>
          <p:sp>
            <p:nvSpPr>
              <p:cNvPr id="6" name="TextBox 5">
                <a:extLst>
                  <a:ext uri="{FF2B5EF4-FFF2-40B4-BE49-F238E27FC236}">
                    <a16:creationId xmlns:a16="http://schemas.microsoft.com/office/drawing/2014/main" id="{9A9BB2E7-5533-CD41-B0F6-5BC8082136FA}"/>
                  </a:ext>
                </a:extLst>
              </p:cNvPr>
              <p:cNvSpPr txBox="1"/>
              <p:nvPr/>
            </p:nvSpPr>
            <p:spPr>
              <a:xfrm>
                <a:off x="5912295" y="6198255"/>
                <a:ext cx="367408" cy="523220"/>
              </a:xfrm>
              <a:prstGeom prst="rect">
                <a:avLst/>
              </a:prstGeom>
              <a:noFill/>
            </p:spPr>
            <p:txBody>
              <a:bodyPr wrap="none" rtlCol="0">
                <a:spAutoFit/>
              </a:bodyPr>
              <a:lstStyle/>
              <a:p>
                <a:r>
                  <a:rPr lang="en-US" sz="2800" dirty="0"/>
                  <a:t>2</a:t>
                </a:r>
              </a:p>
            </p:txBody>
          </p:sp>
          <p:cxnSp>
            <p:nvCxnSpPr>
              <p:cNvPr id="8" name="Straight Connector 7">
                <a:extLst>
                  <a:ext uri="{FF2B5EF4-FFF2-40B4-BE49-F238E27FC236}">
                    <a16:creationId xmlns:a16="http://schemas.microsoft.com/office/drawing/2014/main" id="{573B68EC-A583-2847-BDC2-C98E4CA7012D}"/>
                  </a:ext>
                </a:extLst>
              </p:cNvPr>
              <p:cNvCxnSpPr/>
              <p:nvPr/>
            </p:nvCxnSpPr>
            <p:spPr>
              <a:xfrm>
                <a:off x="5654082" y="6222366"/>
                <a:ext cx="84196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9C36D402-D53F-FF40-BBC9-2B8B3B73DA77}"/>
                </a:ext>
              </a:extLst>
            </p:cNvPr>
            <p:cNvSpPr txBox="1"/>
            <p:nvPr/>
          </p:nvSpPr>
          <p:spPr>
            <a:xfrm>
              <a:off x="1749623" y="5919510"/>
              <a:ext cx="3633174" cy="523220"/>
            </a:xfrm>
            <a:prstGeom prst="rect">
              <a:avLst/>
            </a:prstGeom>
            <a:noFill/>
          </p:spPr>
          <p:txBody>
            <a:bodyPr wrap="none" rtlCol="0">
              <a:spAutoFit/>
            </a:bodyPr>
            <a:lstStyle/>
            <a:p>
              <a:r>
                <a:rPr lang="en-US" sz="2800" dirty="0"/>
                <a:t>Handshake formula=</a:t>
              </a:r>
              <a:r>
                <a:rPr lang="en-US" sz="2800" dirty="0">
                  <a:sym typeface="Wingdings" pitchFamily="2" charset="2"/>
                </a:rPr>
                <a:t></a:t>
              </a:r>
              <a:endParaRPr lang="en-US" sz="2800" dirty="0"/>
            </a:p>
          </p:txBody>
        </p:sp>
      </p:grpSp>
    </p:spTree>
    <p:extLst>
      <p:ext uri="{BB962C8B-B14F-4D97-AF65-F5344CB8AC3E}">
        <p14:creationId xmlns:p14="http://schemas.microsoft.com/office/powerpoint/2010/main" val="1851424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25BA-1157-0148-BF81-0E2EF31AA637}"/>
              </a:ext>
            </a:extLst>
          </p:cNvPr>
          <p:cNvSpPr>
            <a:spLocks noGrp="1"/>
          </p:cNvSpPr>
          <p:nvPr>
            <p:ph type="title"/>
          </p:nvPr>
        </p:nvSpPr>
        <p:spPr>
          <a:xfrm>
            <a:off x="815462" y="-175053"/>
            <a:ext cx="10515600" cy="1325563"/>
          </a:xfrm>
        </p:spPr>
        <p:txBody>
          <a:bodyPr/>
          <a:lstStyle/>
          <a:p>
            <a:r>
              <a:rPr lang="en-US" dirty="0"/>
              <a:t>Number of communication paths (slide 2 of 2)</a:t>
            </a:r>
          </a:p>
        </p:txBody>
      </p:sp>
      <p:sp>
        <p:nvSpPr>
          <p:cNvPr id="4" name="Slide Number Placeholder 3">
            <a:extLst>
              <a:ext uri="{FF2B5EF4-FFF2-40B4-BE49-F238E27FC236}">
                <a16:creationId xmlns:a16="http://schemas.microsoft.com/office/drawing/2014/main" id="{297E2172-6129-4545-977A-27116DD89406}"/>
              </a:ext>
            </a:extLst>
          </p:cNvPr>
          <p:cNvSpPr>
            <a:spLocks noGrp="1"/>
          </p:cNvSpPr>
          <p:nvPr>
            <p:ph type="sldNum" sz="quarter" idx="12"/>
          </p:nvPr>
        </p:nvSpPr>
        <p:spPr/>
        <p:txBody>
          <a:bodyPr/>
          <a:lstStyle/>
          <a:p>
            <a:fld id="{10C0734D-61E0-8E4B-B361-A30BA834107B}" type="slidenum">
              <a:rPr lang="en-US" smtClean="0"/>
              <a:t>44</a:t>
            </a:fld>
            <a:endParaRPr lang="en-US"/>
          </a:p>
        </p:txBody>
      </p:sp>
      <p:pic>
        <p:nvPicPr>
          <p:cNvPr id="5" name="Picture 4">
            <a:extLst>
              <a:ext uri="{FF2B5EF4-FFF2-40B4-BE49-F238E27FC236}">
                <a16:creationId xmlns:a16="http://schemas.microsoft.com/office/drawing/2014/main" id="{22240D54-08EF-AB42-8F5D-BB1D19587E11}"/>
              </a:ext>
            </a:extLst>
          </p:cNvPr>
          <p:cNvPicPr>
            <a:picLocks noChangeAspect="1"/>
          </p:cNvPicPr>
          <p:nvPr/>
        </p:nvPicPr>
        <p:blipFill>
          <a:blip r:embed="rId2"/>
          <a:stretch>
            <a:fillRect/>
          </a:stretch>
        </p:blipFill>
        <p:spPr>
          <a:xfrm>
            <a:off x="7865764" y="1630210"/>
            <a:ext cx="4175719" cy="2368772"/>
          </a:xfrm>
          <a:prstGeom prst="rect">
            <a:avLst/>
          </a:prstGeom>
        </p:spPr>
      </p:pic>
      <p:sp>
        <p:nvSpPr>
          <p:cNvPr id="3" name="TextBox 2">
            <a:extLst>
              <a:ext uri="{FF2B5EF4-FFF2-40B4-BE49-F238E27FC236}">
                <a16:creationId xmlns:a16="http://schemas.microsoft.com/office/drawing/2014/main" id="{F091E7E4-E90F-3542-813C-4C897C78F090}"/>
              </a:ext>
            </a:extLst>
          </p:cNvPr>
          <p:cNvSpPr txBox="1"/>
          <p:nvPr/>
        </p:nvSpPr>
        <p:spPr>
          <a:xfrm>
            <a:off x="751145" y="1133920"/>
            <a:ext cx="6937888" cy="5693866"/>
          </a:xfrm>
          <a:prstGeom prst="rect">
            <a:avLst/>
          </a:prstGeom>
          <a:noFill/>
        </p:spPr>
        <p:txBody>
          <a:bodyPr wrap="square" rtlCol="0">
            <a:spAutoFit/>
          </a:bodyPr>
          <a:lstStyle/>
          <a:p>
            <a:r>
              <a:rPr lang="en-US" sz="2800" dirty="0"/>
              <a:t>Observations:</a:t>
            </a:r>
          </a:p>
          <a:p>
            <a:pPr marL="285750" indent="-285750">
              <a:buFont typeface="Arial" panose="020B0604020202020204" pitchFamily="34" charset="0"/>
              <a:buChar char="•"/>
            </a:pPr>
            <a:r>
              <a:rPr lang="en-US" sz="2800" dirty="0"/>
              <a:t>As the number of people engaged in a communication increases the number of potential interactions grows rapidly</a:t>
            </a:r>
          </a:p>
          <a:p>
            <a:pPr marL="285750" indent="-285750">
              <a:buFont typeface="Arial" panose="020B0604020202020204" pitchFamily="34" charset="0"/>
              <a:buChar char="•"/>
            </a:pPr>
            <a:r>
              <a:rPr lang="en-US" sz="2800" dirty="0"/>
              <a:t>If you don’t manage how these interactions take place, communication will get out of control quickly</a:t>
            </a:r>
          </a:p>
          <a:p>
            <a:pPr marL="285750" indent="-285750">
              <a:buFont typeface="Arial" panose="020B0604020202020204" pitchFamily="34" charset="0"/>
              <a:buChar char="•"/>
            </a:pPr>
            <a:r>
              <a:rPr lang="en-US" sz="2800" dirty="0"/>
              <a:t>The more people engaged in a communication, the more interactions, the more likely the message can be misinterpreted by someone.</a:t>
            </a:r>
          </a:p>
          <a:p>
            <a:pPr marL="285750" indent="-285750">
              <a:buFont typeface="Arial" panose="020B0604020202020204" pitchFamily="34" charset="0"/>
              <a:buChar char="•"/>
            </a:pPr>
            <a:r>
              <a:rPr lang="en-US" sz="2800" dirty="0"/>
              <a:t>As the number increases it is harder to make sure everyone is involved</a:t>
            </a:r>
          </a:p>
        </p:txBody>
      </p:sp>
      <p:sp>
        <p:nvSpPr>
          <p:cNvPr id="6" name="TextBox 5">
            <a:extLst>
              <a:ext uri="{FF2B5EF4-FFF2-40B4-BE49-F238E27FC236}">
                <a16:creationId xmlns:a16="http://schemas.microsoft.com/office/drawing/2014/main" id="{9EAFF03B-51C1-F342-9639-426F3B7D3368}"/>
              </a:ext>
            </a:extLst>
          </p:cNvPr>
          <p:cNvSpPr txBox="1"/>
          <p:nvPr/>
        </p:nvSpPr>
        <p:spPr>
          <a:xfrm>
            <a:off x="7463895" y="4925122"/>
            <a:ext cx="4653917" cy="954107"/>
          </a:xfrm>
          <a:prstGeom prst="rect">
            <a:avLst/>
          </a:prstGeom>
          <a:noFill/>
        </p:spPr>
        <p:txBody>
          <a:bodyPr wrap="square" rtlCol="0">
            <a:spAutoFit/>
          </a:bodyPr>
          <a:lstStyle/>
          <a:p>
            <a:r>
              <a:rPr lang="en-US" sz="2800" dirty="0"/>
              <a:t>Comment: This is also called the “hand shake” formula.</a:t>
            </a:r>
          </a:p>
        </p:txBody>
      </p:sp>
      <p:grpSp>
        <p:nvGrpSpPr>
          <p:cNvPr id="7" name="Group 6">
            <a:extLst>
              <a:ext uri="{FF2B5EF4-FFF2-40B4-BE49-F238E27FC236}">
                <a16:creationId xmlns:a16="http://schemas.microsoft.com/office/drawing/2014/main" id="{F191D220-78CC-B94C-A17F-6A565BC3658D}"/>
              </a:ext>
            </a:extLst>
          </p:cNvPr>
          <p:cNvGrpSpPr/>
          <p:nvPr/>
        </p:nvGrpSpPr>
        <p:grpSpPr>
          <a:xfrm>
            <a:off x="9445033" y="4166331"/>
            <a:ext cx="1074333" cy="1035859"/>
            <a:chOff x="5566474" y="5531797"/>
            <a:chExt cx="1074333" cy="1035859"/>
          </a:xfrm>
        </p:grpSpPr>
        <p:sp>
          <p:nvSpPr>
            <p:cNvPr id="8" name="TextBox 7">
              <a:extLst>
                <a:ext uri="{FF2B5EF4-FFF2-40B4-BE49-F238E27FC236}">
                  <a16:creationId xmlns:a16="http://schemas.microsoft.com/office/drawing/2014/main" id="{2398540E-A028-7A40-BD9B-7967B0DFA50B}"/>
                </a:ext>
              </a:extLst>
            </p:cNvPr>
            <p:cNvSpPr txBox="1"/>
            <p:nvPr/>
          </p:nvSpPr>
          <p:spPr>
            <a:xfrm>
              <a:off x="5566474" y="5531797"/>
              <a:ext cx="1074333" cy="523220"/>
            </a:xfrm>
            <a:prstGeom prst="rect">
              <a:avLst/>
            </a:prstGeom>
            <a:noFill/>
          </p:spPr>
          <p:txBody>
            <a:bodyPr wrap="none" rtlCol="0">
              <a:spAutoFit/>
            </a:bodyPr>
            <a:lstStyle/>
            <a:p>
              <a:r>
                <a:rPr lang="en-US" sz="2800" dirty="0"/>
                <a:t>n(n-1)</a:t>
              </a:r>
            </a:p>
          </p:txBody>
        </p:sp>
        <p:sp>
          <p:nvSpPr>
            <p:cNvPr id="9" name="TextBox 8">
              <a:extLst>
                <a:ext uri="{FF2B5EF4-FFF2-40B4-BE49-F238E27FC236}">
                  <a16:creationId xmlns:a16="http://schemas.microsoft.com/office/drawing/2014/main" id="{0D12172B-1E69-0E44-B2F8-9A83F7785251}"/>
                </a:ext>
              </a:extLst>
            </p:cNvPr>
            <p:cNvSpPr txBox="1"/>
            <p:nvPr/>
          </p:nvSpPr>
          <p:spPr>
            <a:xfrm>
              <a:off x="5912294" y="6044436"/>
              <a:ext cx="367408" cy="523220"/>
            </a:xfrm>
            <a:prstGeom prst="rect">
              <a:avLst/>
            </a:prstGeom>
            <a:noFill/>
          </p:spPr>
          <p:txBody>
            <a:bodyPr wrap="none" rtlCol="0">
              <a:spAutoFit/>
            </a:bodyPr>
            <a:lstStyle/>
            <a:p>
              <a:r>
                <a:rPr lang="en-US" sz="2800" dirty="0"/>
                <a:t>2</a:t>
              </a:r>
            </a:p>
          </p:txBody>
        </p:sp>
        <p:cxnSp>
          <p:nvCxnSpPr>
            <p:cNvPr id="10" name="Straight Connector 9">
              <a:extLst>
                <a:ext uri="{FF2B5EF4-FFF2-40B4-BE49-F238E27FC236}">
                  <a16:creationId xmlns:a16="http://schemas.microsoft.com/office/drawing/2014/main" id="{8665E01D-ED05-174B-B1E7-D932A27673FE}"/>
                </a:ext>
              </a:extLst>
            </p:cNvPr>
            <p:cNvCxnSpPr/>
            <p:nvPr/>
          </p:nvCxnSpPr>
          <p:spPr>
            <a:xfrm>
              <a:off x="5654080" y="6055017"/>
              <a:ext cx="84196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0276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A239-AED7-6047-AACB-03B57F55F415}"/>
              </a:ext>
            </a:extLst>
          </p:cNvPr>
          <p:cNvSpPr>
            <a:spLocks noGrp="1"/>
          </p:cNvSpPr>
          <p:nvPr>
            <p:ph type="title"/>
          </p:nvPr>
        </p:nvSpPr>
        <p:spPr>
          <a:xfrm>
            <a:off x="537410" y="136525"/>
            <a:ext cx="10515600" cy="1325563"/>
          </a:xfrm>
        </p:spPr>
        <p:txBody>
          <a:bodyPr/>
          <a:lstStyle/>
          <a:p>
            <a:r>
              <a:rPr lang="en-US" dirty="0"/>
              <a:t>6 things to never discuss at work: Travis Bradberry</a:t>
            </a:r>
          </a:p>
        </p:txBody>
      </p:sp>
      <p:sp>
        <p:nvSpPr>
          <p:cNvPr id="3" name="Content Placeholder 2">
            <a:extLst>
              <a:ext uri="{FF2B5EF4-FFF2-40B4-BE49-F238E27FC236}">
                <a16:creationId xmlns:a16="http://schemas.microsoft.com/office/drawing/2014/main" id="{8DCDA60A-920B-924B-A71C-928C23F6B414}"/>
              </a:ext>
            </a:extLst>
          </p:cNvPr>
          <p:cNvSpPr>
            <a:spLocks noGrp="1"/>
          </p:cNvSpPr>
          <p:nvPr>
            <p:ph idx="1"/>
          </p:nvPr>
        </p:nvSpPr>
        <p:spPr>
          <a:xfrm>
            <a:off x="537410" y="1897814"/>
            <a:ext cx="10515600" cy="4351338"/>
          </a:xfrm>
        </p:spPr>
        <p:txBody>
          <a:bodyPr vert="horz" lIns="91440" tIns="45720" rIns="91440" bIns="45720" rtlCol="0" anchor="t">
            <a:normAutofit/>
          </a:bodyPr>
          <a:lstStyle/>
          <a:p>
            <a:r>
              <a:rPr lang="en-US" dirty="0"/>
              <a:t>That you are job hunting</a:t>
            </a:r>
          </a:p>
          <a:p>
            <a:r>
              <a:rPr lang="en-US" dirty="0"/>
              <a:t>Your political beliefs</a:t>
            </a:r>
          </a:p>
          <a:p>
            <a:r>
              <a:rPr lang="en-US" dirty="0"/>
              <a:t>How much money you make</a:t>
            </a:r>
          </a:p>
          <a:p>
            <a:r>
              <a:rPr lang="en-US" dirty="0"/>
              <a:t>That you hate your job</a:t>
            </a:r>
            <a:endParaRPr lang="en-US" dirty="0">
              <a:cs typeface="Calibri"/>
            </a:endParaRPr>
          </a:p>
          <a:p>
            <a:r>
              <a:rPr lang="en-US" dirty="0"/>
              <a:t>That you think someone is incompetent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625671B-62F9-184E-A33F-D0BEA16C0B8A}"/>
              </a:ext>
            </a:extLst>
          </p:cNvPr>
          <p:cNvSpPr>
            <a:spLocks noGrp="1"/>
          </p:cNvSpPr>
          <p:nvPr>
            <p:ph type="sldNum" sz="quarter" idx="12"/>
          </p:nvPr>
        </p:nvSpPr>
        <p:spPr/>
        <p:txBody>
          <a:bodyPr/>
          <a:lstStyle/>
          <a:p>
            <a:fld id="{10C0734D-61E0-8E4B-B361-A30BA834107B}" type="slidenum">
              <a:rPr lang="en-US" smtClean="0"/>
              <a:t>45</a:t>
            </a:fld>
            <a:endParaRPr lang="en-US"/>
          </a:p>
        </p:txBody>
      </p:sp>
      <p:sp>
        <p:nvSpPr>
          <p:cNvPr id="5" name="Rectangle 4">
            <a:extLst>
              <a:ext uri="{FF2B5EF4-FFF2-40B4-BE49-F238E27FC236}">
                <a16:creationId xmlns:a16="http://schemas.microsoft.com/office/drawing/2014/main" id="{D0B653C9-3C43-B241-AB70-C04D60D9085A}"/>
              </a:ext>
            </a:extLst>
          </p:cNvPr>
          <p:cNvSpPr/>
          <p:nvPr/>
        </p:nvSpPr>
        <p:spPr>
          <a:xfrm>
            <a:off x="352927" y="6249152"/>
            <a:ext cx="10391274" cy="553998"/>
          </a:xfrm>
          <a:prstGeom prst="rect">
            <a:avLst/>
          </a:prstGeom>
        </p:spPr>
        <p:txBody>
          <a:bodyPr wrap="square">
            <a:spAutoFit/>
          </a:bodyPr>
          <a:lstStyle/>
          <a:p>
            <a:r>
              <a:rPr lang="en-US" sz="1000" dirty="0"/>
              <a:t>https://</a:t>
            </a:r>
            <a:r>
              <a:rPr lang="en-US" sz="1000" dirty="0" err="1"/>
              <a:t>www.theladders.com</a:t>
            </a:r>
            <a:r>
              <a:rPr lang="en-US" sz="1000" dirty="0"/>
              <a:t>/career-advice/8-things-smart-people-never-reveal-about-themselves-at-work?vtmd=</a:t>
            </a:r>
            <a:r>
              <a:rPr lang="en-US" sz="1000" dirty="0" err="1"/>
              <a:t>biYOBJZz</a:t>
            </a:r>
            <a:r>
              <a:rPr lang="en-US" sz="1000" dirty="0"/>
              <a:t>/UZ4sFEiBieLmVbCe3I0%2B4JEAhADHIE%2Bm/YlgHe7zo3UG9RBKyqkqhw%2Bt4WXnz4AZ/a5Fg3rPePfAV2uy8A7kae/Ov2G72B5QRI%3D&amp;utm_swu=6280&amp;utm_campaign=</a:t>
            </a:r>
            <a:r>
              <a:rPr lang="en-US" sz="1000" dirty="0" err="1"/>
              <a:t>daily-newsletter&amp;utm_source</a:t>
            </a:r>
            <a:r>
              <a:rPr lang="en-US" sz="1000" dirty="0"/>
              <a:t>=</a:t>
            </a:r>
            <a:r>
              <a:rPr lang="en-US" sz="1000" dirty="0" err="1"/>
              <a:t>member&amp;utm_content</a:t>
            </a:r>
            <a:r>
              <a:rPr lang="en-US" sz="1000" dirty="0"/>
              <a:t>=9/13-DNL%20My%20Life%20FOR%20SEND%20AB&amp;utm_medium=</a:t>
            </a:r>
            <a:r>
              <a:rPr lang="en-US" sz="1000" dirty="0" err="1"/>
              <a:t>email&amp;utm_term</a:t>
            </a:r>
            <a:r>
              <a:rPr lang="en-US" sz="1000" dirty="0"/>
              <a:t>=DNL-9-13-19%20My%20Life%20FOR%20SEND%20AB</a:t>
            </a:r>
          </a:p>
        </p:txBody>
      </p:sp>
      <p:pic>
        <p:nvPicPr>
          <p:cNvPr id="6" name="Picture 5">
            <a:extLst>
              <a:ext uri="{FF2B5EF4-FFF2-40B4-BE49-F238E27FC236}">
                <a16:creationId xmlns:a16="http://schemas.microsoft.com/office/drawing/2014/main" id="{9909FB72-3308-624B-8AD4-4AC180A4DAC2}"/>
              </a:ext>
            </a:extLst>
          </p:cNvPr>
          <p:cNvPicPr>
            <a:picLocks noChangeAspect="1"/>
          </p:cNvPicPr>
          <p:nvPr/>
        </p:nvPicPr>
        <p:blipFill>
          <a:blip r:embed="rId2"/>
          <a:stretch>
            <a:fillRect/>
          </a:stretch>
        </p:blipFill>
        <p:spPr>
          <a:xfrm>
            <a:off x="8089900" y="1293892"/>
            <a:ext cx="3263900" cy="4000500"/>
          </a:xfrm>
          <a:prstGeom prst="rect">
            <a:avLst/>
          </a:prstGeom>
        </p:spPr>
      </p:pic>
    </p:spTree>
    <p:extLst>
      <p:ext uri="{BB962C8B-B14F-4D97-AF65-F5344CB8AC3E}">
        <p14:creationId xmlns:p14="http://schemas.microsoft.com/office/powerpoint/2010/main" val="540361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70B6-A42C-9E47-9F7E-2FE13914442F}"/>
              </a:ext>
            </a:extLst>
          </p:cNvPr>
          <p:cNvSpPr>
            <a:spLocks noGrp="1"/>
          </p:cNvSpPr>
          <p:nvPr>
            <p:ph type="title"/>
          </p:nvPr>
        </p:nvSpPr>
        <p:spPr/>
        <p:txBody>
          <a:bodyPr/>
          <a:lstStyle/>
          <a:p>
            <a:r>
              <a:rPr lang="en-US" dirty="0"/>
              <a:t>PMBOK ON CONFLICT P 349 (Project Resource Management Chapter)</a:t>
            </a:r>
          </a:p>
        </p:txBody>
      </p:sp>
      <p:sp>
        <p:nvSpPr>
          <p:cNvPr id="3" name="Content Placeholder 2">
            <a:extLst>
              <a:ext uri="{FF2B5EF4-FFF2-40B4-BE49-F238E27FC236}">
                <a16:creationId xmlns:a16="http://schemas.microsoft.com/office/drawing/2014/main" id="{CB9DB734-0D4E-3743-A48C-EC37DCDB6E5A}"/>
              </a:ext>
            </a:extLst>
          </p:cNvPr>
          <p:cNvSpPr>
            <a:spLocks noGrp="1"/>
          </p:cNvSpPr>
          <p:nvPr>
            <p:ph idx="1"/>
          </p:nvPr>
        </p:nvSpPr>
        <p:spPr/>
        <p:txBody>
          <a:bodyPr/>
          <a:lstStyle/>
          <a:p>
            <a:r>
              <a:rPr lang="en-US" dirty="0"/>
              <a:t>Withdraw/avoid</a:t>
            </a:r>
          </a:p>
          <a:p>
            <a:r>
              <a:rPr lang="en-US" dirty="0"/>
              <a:t>Smooth/accommodate</a:t>
            </a:r>
          </a:p>
          <a:p>
            <a:r>
              <a:rPr lang="en-US" dirty="0"/>
              <a:t>Compromise/reconcile</a:t>
            </a:r>
          </a:p>
          <a:p>
            <a:r>
              <a:rPr lang="en-US" dirty="0"/>
              <a:t>Force/direct</a:t>
            </a:r>
          </a:p>
          <a:p>
            <a:r>
              <a:rPr lang="en-US" dirty="0"/>
              <a:t>Collaborate/problem solve</a:t>
            </a:r>
          </a:p>
        </p:txBody>
      </p:sp>
      <p:sp>
        <p:nvSpPr>
          <p:cNvPr id="4" name="Slide Number Placeholder 3">
            <a:extLst>
              <a:ext uri="{FF2B5EF4-FFF2-40B4-BE49-F238E27FC236}">
                <a16:creationId xmlns:a16="http://schemas.microsoft.com/office/drawing/2014/main" id="{2E98BEB5-B5D9-4B4A-9325-AA9B237D102D}"/>
              </a:ext>
            </a:extLst>
          </p:cNvPr>
          <p:cNvSpPr>
            <a:spLocks noGrp="1"/>
          </p:cNvSpPr>
          <p:nvPr>
            <p:ph type="sldNum" sz="quarter" idx="12"/>
          </p:nvPr>
        </p:nvSpPr>
        <p:spPr/>
        <p:txBody>
          <a:bodyPr/>
          <a:lstStyle/>
          <a:p>
            <a:fld id="{10C0734D-61E0-8E4B-B361-A30BA834107B}" type="slidenum">
              <a:rPr lang="en-US" smtClean="0"/>
              <a:t>46</a:t>
            </a:fld>
            <a:endParaRPr lang="en-US"/>
          </a:p>
        </p:txBody>
      </p:sp>
      <p:pic>
        <p:nvPicPr>
          <p:cNvPr id="5" name="Picture 4">
            <a:extLst>
              <a:ext uri="{FF2B5EF4-FFF2-40B4-BE49-F238E27FC236}">
                <a16:creationId xmlns:a16="http://schemas.microsoft.com/office/drawing/2014/main" id="{0C0088AC-559F-A04E-BE5F-4A348FEC8EB9}"/>
              </a:ext>
            </a:extLst>
          </p:cNvPr>
          <p:cNvPicPr>
            <a:picLocks noChangeAspect="1"/>
          </p:cNvPicPr>
          <p:nvPr/>
        </p:nvPicPr>
        <p:blipFill>
          <a:blip r:embed="rId2"/>
          <a:stretch>
            <a:fillRect/>
          </a:stretch>
        </p:blipFill>
        <p:spPr>
          <a:xfrm>
            <a:off x="6815521" y="1690688"/>
            <a:ext cx="4699000" cy="3886200"/>
          </a:xfrm>
          <a:prstGeom prst="rect">
            <a:avLst/>
          </a:prstGeom>
        </p:spPr>
      </p:pic>
    </p:spTree>
    <p:extLst>
      <p:ext uri="{BB962C8B-B14F-4D97-AF65-F5344CB8AC3E}">
        <p14:creationId xmlns:p14="http://schemas.microsoft.com/office/powerpoint/2010/main" val="73941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C406-2024-3941-AFFD-028D6357C7A3}"/>
              </a:ext>
            </a:extLst>
          </p:cNvPr>
          <p:cNvSpPr>
            <a:spLocks noGrp="1"/>
          </p:cNvSpPr>
          <p:nvPr>
            <p:ph type="title"/>
          </p:nvPr>
        </p:nvSpPr>
        <p:spPr/>
        <p:txBody>
          <a:bodyPr/>
          <a:lstStyle/>
          <a:p>
            <a:r>
              <a:rPr lang="en-US" dirty="0"/>
              <a:t>Harvard Business Review: How to disagree with your boss (slide 1 of 2)</a:t>
            </a:r>
          </a:p>
        </p:txBody>
      </p:sp>
      <p:sp>
        <p:nvSpPr>
          <p:cNvPr id="3" name="Content Placeholder 2">
            <a:extLst>
              <a:ext uri="{FF2B5EF4-FFF2-40B4-BE49-F238E27FC236}">
                <a16:creationId xmlns:a16="http://schemas.microsoft.com/office/drawing/2014/main" id="{30B93B56-BADC-1140-B03F-F74D8152BE89}"/>
              </a:ext>
            </a:extLst>
          </p:cNvPr>
          <p:cNvSpPr>
            <a:spLocks noGrp="1"/>
          </p:cNvSpPr>
          <p:nvPr>
            <p:ph idx="1"/>
          </p:nvPr>
        </p:nvSpPr>
        <p:spPr/>
        <p:txBody>
          <a:bodyPr/>
          <a:lstStyle/>
          <a:p>
            <a:r>
              <a:rPr lang="en-US" u="sng" dirty="0"/>
              <a:t>Explain that you have a different opinion and ask if you can voice </a:t>
            </a:r>
            <a:r>
              <a:rPr lang="en-US" dirty="0"/>
              <a:t>it.</a:t>
            </a:r>
          </a:p>
          <a:p>
            <a:r>
              <a:rPr lang="en-US" dirty="0"/>
              <a:t>Restate the original point of view or decision so it’s clear you understand it.</a:t>
            </a:r>
          </a:p>
          <a:p>
            <a:r>
              <a:rPr lang="en-US" dirty="0"/>
              <a:t>Speak slowly and calmly</a:t>
            </a:r>
          </a:p>
          <a:p>
            <a:r>
              <a:rPr lang="en-US" dirty="0"/>
              <a:t>State that you are adding your opinion because you support the best interests of the company</a:t>
            </a:r>
          </a:p>
          <a:p>
            <a:endParaRPr lang="en-US" dirty="0"/>
          </a:p>
          <a:p>
            <a:endParaRPr lang="en-US" dirty="0"/>
          </a:p>
        </p:txBody>
      </p:sp>
      <p:sp>
        <p:nvSpPr>
          <p:cNvPr id="4" name="Slide Number Placeholder 3">
            <a:extLst>
              <a:ext uri="{FF2B5EF4-FFF2-40B4-BE49-F238E27FC236}">
                <a16:creationId xmlns:a16="http://schemas.microsoft.com/office/drawing/2014/main" id="{E78B499B-A1D5-4E48-B139-BF9A5DF7704E}"/>
              </a:ext>
            </a:extLst>
          </p:cNvPr>
          <p:cNvSpPr>
            <a:spLocks noGrp="1"/>
          </p:cNvSpPr>
          <p:nvPr>
            <p:ph type="sldNum" sz="quarter" idx="12"/>
          </p:nvPr>
        </p:nvSpPr>
        <p:spPr/>
        <p:txBody>
          <a:bodyPr/>
          <a:lstStyle/>
          <a:p>
            <a:fld id="{10C0734D-61E0-8E4B-B361-A30BA834107B}" type="slidenum">
              <a:rPr lang="en-US" smtClean="0"/>
              <a:t>47</a:t>
            </a:fld>
            <a:endParaRPr lang="en-US"/>
          </a:p>
        </p:txBody>
      </p:sp>
      <p:sp>
        <p:nvSpPr>
          <p:cNvPr id="5" name="Rectangle 4">
            <a:extLst>
              <a:ext uri="{FF2B5EF4-FFF2-40B4-BE49-F238E27FC236}">
                <a16:creationId xmlns:a16="http://schemas.microsoft.com/office/drawing/2014/main" id="{E5F04CBB-3012-7E43-B36B-9740960C1B2E}"/>
              </a:ext>
            </a:extLst>
          </p:cNvPr>
          <p:cNvSpPr/>
          <p:nvPr/>
        </p:nvSpPr>
        <p:spPr>
          <a:xfrm>
            <a:off x="559777" y="5965362"/>
            <a:ext cx="4551485" cy="923330"/>
          </a:xfrm>
          <a:prstGeom prst="rect">
            <a:avLst/>
          </a:prstGeom>
        </p:spPr>
        <p:txBody>
          <a:bodyPr wrap="square">
            <a:spAutoFit/>
          </a:bodyPr>
          <a:lstStyle/>
          <a:p>
            <a:r>
              <a:rPr lang="en-US" dirty="0"/>
              <a:t>https://</a:t>
            </a:r>
            <a:r>
              <a:rPr lang="en-US" dirty="0" err="1"/>
              <a:t>getpocket.com</a:t>
            </a:r>
            <a:r>
              <a:rPr lang="en-US" dirty="0"/>
              <a:t>/explore/item/</a:t>
            </a:r>
            <a:r>
              <a:rPr lang="en-US" dirty="0" err="1"/>
              <a:t>how-to-disagree-with-someone-more-powerful-than-you?utm_source</a:t>
            </a:r>
            <a:r>
              <a:rPr lang="en-US" dirty="0"/>
              <a:t>=pocket-</a:t>
            </a:r>
            <a:r>
              <a:rPr lang="en-US" dirty="0" err="1"/>
              <a:t>newtab</a:t>
            </a:r>
            <a:endParaRPr lang="en-US" dirty="0"/>
          </a:p>
        </p:txBody>
      </p:sp>
      <p:pic>
        <p:nvPicPr>
          <p:cNvPr id="6" name="Picture 5">
            <a:extLst>
              <a:ext uri="{FF2B5EF4-FFF2-40B4-BE49-F238E27FC236}">
                <a16:creationId xmlns:a16="http://schemas.microsoft.com/office/drawing/2014/main" id="{4180DAA4-0AD1-5F46-9FF8-A7D896A93D4B}"/>
              </a:ext>
            </a:extLst>
          </p:cNvPr>
          <p:cNvPicPr>
            <a:picLocks noChangeAspect="1"/>
          </p:cNvPicPr>
          <p:nvPr/>
        </p:nvPicPr>
        <p:blipFill>
          <a:blip r:embed="rId2"/>
          <a:stretch>
            <a:fillRect/>
          </a:stretch>
        </p:blipFill>
        <p:spPr>
          <a:xfrm>
            <a:off x="7831015" y="4593858"/>
            <a:ext cx="2151185" cy="2203493"/>
          </a:xfrm>
          <a:prstGeom prst="rect">
            <a:avLst/>
          </a:prstGeom>
        </p:spPr>
      </p:pic>
    </p:spTree>
    <p:extLst>
      <p:ext uri="{BB962C8B-B14F-4D97-AF65-F5344CB8AC3E}">
        <p14:creationId xmlns:p14="http://schemas.microsoft.com/office/powerpoint/2010/main" val="3876761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C406-2024-3941-AFFD-028D6357C7A3}"/>
              </a:ext>
            </a:extLst>
          </p:cNvPr>
          <p:cNvSpPr>
            <a:spLocks noGrp="1"/>
          </p:cNvSpPr>
          <p:nvPr>
            <p:ph type="title"/>
          </p:nvPr>
        </p:nvSpPr>
        <p:spPr/>
        <p:txBody>
          <a:bodyPr/>
          <a:lstStyle/>
          <a:p>
            <a:r>
              <a:rPr lang="en-US" dirty="0"/>
              <a:t>Harvard Business Review: How to disagree with your boss (slide 2 of 2)</a:t>
            </a:r>
          </a:p>
        </p:txBody>
      </p:sp>
      <p:sp>
        <p:nvSpPr>
          <p:cNvPr id="3" name="Content Placeholder 2">
            <a:extLst>
              <a:ext uri="{FF2B5EF4-FFF2-40B4-BE49-F238E27FC236}">
                <a16:creationId xmlns:a16="http://schemas.microsoft.com/office/drawing/2014/main" id="{30B93B56-BADC-1140-B03F-F74D8152BE89}"/>
              </a:ext>
            </a:extLst>
          </p:cNvPr>
          <p:cNvSpPr>
            <a:spLocks noGrp="1"/>
          </p:cNvSpPr>
          <p:nvPr>
            <p:ph idx="1"/>
          </p:nvPr>
        </p:nvSpPr>
        <p:spPr/>
        <p:txBody>
          <a:bodyPr/>
          <a:lstStyle/>
          <a:p>
            <a:r>
              <a:rPr lang="en-US" dirty="0"/>
              <a:t>Use facts as possible.</a:t>
            </a:r>
          </a:p>
          <a:p>
            <a:r>
              <a:rPr lang="en-US" dirty="0"/>
              <a:t>Don’t use judgement words like “hasty,” “foolish,” etc.</a:t>
            </a:r>
          </a:p>
          <a:p>
            <a:r>
              <a:rPr lang="en-US" dirty="0"/>
              <a:t>Have an alternative ready</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78B499B-A1D5-4E48-B139-BF9A5DF7704E}"/>
              </a:ext>
            </a:extLst>
          </p:cNvPr>
          <p:cNvSpPr>
            <a:spLocks noGrp="1"/>
          </p:cNvSpPr>
          <p:nvPr>
            <p:ph type="sldNum" sz="quarter" idx="12"/>
          </p:nvPr>
        </p:nvSpPr>
        <p:spPr/>
        <p:txBody>
          <a:bodyPr/>
          <a:lstStyle/>
          <a:p>
            <a:fld id="{10C0734D-61E0-8E4B-B361-A30BA834107B}" type="slidenum">
              <a:rPr lang="en-US" smtClean="0"/>
              <a:t>48</a:t>
            </a:fld>
            <a:endParaRPr lang="en-US"/>
          </a:p>
        </p:txBody>
      </p:sp>
      <p:pic>
        <p:nvPicPr>
          <p:cNvPr id="5" name="Picture 4">
            <a:extLst>
              <a:ext uri="{FF2B5EF4-FFF2-40B4-BE49-F238E27FC236}">
                <a16:creationId xmlns:a16="http://schemas.microsoft.com/office/drawing/2014/main" id="{566F0522-CF91-1A4D-B9DB-FA2082FA8602}"/>
              </a:ext>
            </a:extLst>
          </p:cNvPr>
          <p:cNvPicPr>
            <a:picLocks noChangeAspect="1"/>
          </p:cNvPicPr>
          <p:nvPr/>
        </p:nvPicPr>
        <p:blipFill>
          <a:blip r:embed="rId2"/>
          <a:stretch>
            <a:fillRect/>
          </a:stretch>
        </p:blipFill>
        <p:spPr>
          <a:xfrm>
            <a:off x="3581401" y="3597792"/>
            <a:ext cx="3182815" cy="3260208"/>
          </a:xfrm>
          <a:prstGeom prst="rect">
            <a:avLst/>
          </a:prstGeom>
        </p:spPr>
      </p:pic>
    </p:spTree>
    <p:extLst>
      <p:ext uri="{BB962C8B-B14F-4D97-AF65-F5344CB8AC3E}">
        <p14:creationId xmlns:p14="http://schemas.microsoft.com/office/powerpoint/2010/main" val="4093760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4B11-6A2A-9744-91A3-459ABD6F6A93}"/>
              </a:ext>
            </a:extLst>
          </p:cNvPr>
          <p:cNvSpPr>
            <a:spLocks noGrp="1"/>
          </p:cNvSpPr>
          <p:nvPr>
            <p:ph type="title"/>
          </p:nvPr>
        </p:nvSpPr>
        <p:spPr/>
        <p:txBody>
          <a:bodyPr/>
          <a:lstStyle/>
          <a:p>
            <a:r>
              <a:rPr lang="en-US" dirty="0"/>
              <a:t>Ethos, Pathos, Logos: building credibility</a:t>
            </a:r>
          </a:p>
        </p:txBody>
      </p:sp>
      <p:sp>
        <p:nvSpPr>
          <p:cNvPr id="3" name="Content Placeholder 2">
            <a:extLst>
              <a:ext uri="{FF2B5EF4-FFF2-40B4-BE49-F238E27FC236}">
                <a16:creationId xmlns:a16="http://schemas.microsoft.com/office/drawing/2014/main" id="{D027FF3D-46CF-C246-B86D-D84D9380AE8F}"/>
              </a:ext>
            </a:extLst>
          </p:cNvPr>
          <p:cNvSpPr>
            <a:spLocks noGrp="1"/>
          </p:cNvSpPr>
          <p:nvPr>
            <p:ph idx="1"/>
          </p:nvPr>
        </p:nvSpPr>
        <p:spPr/>
        <p:txBody>
          <a:bodyPr/>
          <a:lstStyle/>
          <a:p>
            <a:r>
              <a:rPr lang="en-US" b="1" dirty="0"/>
              <a:t>Ethos</a:t>
            </a:r>
            <a:r>
              <a:rPr lang="en-US" dirty="0"/>
              <a:t> is a Greek word meaning "character" that is used to describe the guiding beliefs or ideals of the communicator*</a:t>
            </a:r>
          </a:p>
          <a:p>
            <a:r>
              <a:rPr lang="en-US" b="1" dirty="0"/>
              <a:t>Pathos</a:t>
            </a:r>
            <a:r>
              <a:rPr lang="en-US" dirty="0"/>
              <a:t> when a communicator appeals to the emotions of the audience and elicits feelings that already reside in them.*</a:t>
            </a:r>
          </a:p>
          <a:p>
            <a:r>
              <a:rPr lang="en-US" b="1" dirty="0"/>
              <a:t>Logos</a:t>
            </a:r>
            <a:r>
              <a:rPr lang="en-US" dirty="0"/>
              <a:t> when </a:t>
            </a:r>
            <a:r>
              <a:rPr lang="en-US"/>
              <a:t>a communicator appeals </a:t>
            </a:r>
            <a:r>
              <a:rPr lang="en-US" dirty="0"/>
              <a:t>to logic</a:t>
            </a:r>
          </a:p>
        </p:txBody>
      </p:sp>
      <p:sp>
        <p:nvSpPr>
          <p:cNvPr id="4" name="Slide Number Placeholder 3">
            <a:extLst>
              <a:ext uri="{FF2B5EF4-FFF2-40B4-BE49-F238E27FC236}">
                <a16:creationId xmlns:a16="http://schemas.microsoft.com/office/drawing/2014/main" id="{65250F60-57BF-604E-9B7B-CEFE465B2BE1}"/>
              </a:ext>
            </a:extLst>
          </p:cNvPr>
          <p:cNvSpPr>
            <a:spLocks noGrp="1"/>
          </p:cNvSpPr>
          <p:nvPr>
            <p:ph type="sldNum" sz="quarter" idx="12"/>
          </p:nvPr>
        </p:nvSpPr>
        <p:spPr/>
        <p:txBody>
          <a:bodyPr/>
          <a:lstStyle/>
          <a:p>
            <a:fld id="{10C0734D-61E0-8E4B-B361-A30BA834107B}" type="slidenum">
              <a:rPr lang="en-US" smtClean="0"/>
              <a:t>49</a:t>
            </a:fld>
            <a:endParaRPr lang="en-US"/>
          </a:p>
        </p:txBody>
      </p:sp>
      <p:sp>
        <p:nvSpPr>
          <p:cNvPr id="5" name="TextBox 4">
            <a:extLst>
              <a:ext uri="{FF2B5EF4-FFF2-40B4-BE49-F238E27FC236}">
                <a16:creationId xmlns:a16="http://schemas.microsoft.com/office/drawing/2014/main" id="{570A7419-9932-C54F-B263-B1F67E0C1B95}"/>
              </a:ext>
            </a:extLst>
          </p:cNvPr>
          <p:cNvSpPr txBox="1"/>
          <p:nvPr/>
        </p:nvSpPr>
        <p:spPr>
          <a:xfrm>
            <a:off x="1482941" y="6536809"/>
            <a:ext cx="2098460" cy="369332"/>
          </a:xfrm>
          <a:prstGeom prst="rect">
            <a:avLst/>
          </a:prstGeom>
          <a:noFill/>
        </p:spPr>
        <p:txBody>
          <a:bodyPr wrap="none" rtlCol="0">
            <a:spAutoFit/>
          </a:bodyPr>
          <a:lstStyle/>
          <a:p>
            <a:r>
              <a:rPr lang="en-US" b="1" dirty="0"/>
              <a:t>*</a:t>
            </a:r>
            <a:r>
              <a:rPr lang="en-US" dirty="0"/>
              <a:t>Source = Wikipedia</a:t>
            </a:r>
          </a:p>
        </p:txBody>
      </p:sp>
    </p:spTree>
    <p:extLst>
      <p:ext uri="{BB962C8B-B14F-4D97-AF65-F5344CB8AC3E}">
        <p14:creationId xmlns:p14="http://schemas.microsoft.com/office/powerpoint/2010/main" val="53851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A224-0B6D-4945-95A3-DD05DD3B3F6A}"/>
              </a:ext>
            </a:extLst>
          </p:cNvPr>
          <p:cNvSpPr>
            <a:spLocks noGrp="1"/>
          </p:cNvSpPr>
          <p:nvPr>
            <p:ph type="title"/>
          </p:nvPr>
        </p:nvSpPr>
        <p:spPr/>
        <p:txBody>
          <a:bodyPr/>
          <a:lstStyle/>
          <a:p>
            <a:r>
              <a:rPr lang="en-US" dirty="0"/>
              <a:t>Project Communications Management (p. 359)</a:t>
            </a:r>
          </a:p>
        </p:txBody>
      </p:sp>
      <p:sp>
        <p:nvSpPr>
          <p:cNvPr id="3" name="Content Placeholder 2">
            <a:extLst>
              <a:ext uri="{FF2B5EF4-FFF2-40B4-BE49-F238E27FC236}">
                <a16:creationId xmlns:a16="http://schemas.microsoft.com/office/drawing/2014/main" id="{CC68451C-607B-8A42-96FE-EDBDC4D8AC7A}"/>
              </a:ext>
            </a:extLst>
          </p:cNvPr>
          <p:cNvSpPr>
            <a:spLocks noGrp="1"/>
          </p:cNvSpPr>
          <p:nvPr>
            <p:ph idx="1"/>
          </p:nvPr>
        </p:nvSpPr>
        <p:spPr/>
        <p:txBody>
          <a:bodyPr/>
          <a:lstStyle/>
          <a:p>
            <a:pPr marL="0" indent="0">
              <a:buNone/>
            </a:pPr>
            <a:r>
              <a:rPr lang="en-US" dirty="0"/>
              <a:t>“….includes the processes necessary to ensure that the information needs of the project and its stakeholders are met through development of artifacts and implementation of activities designed to achieve effective information exchange.”</a:t>
            </a:r>
          </a:p>
        </p:txBody>
      </p:sp>
      <p:sp>
        <p:nvSpPr>
          <p:cNvPr id="4" name="Slide Number Placeholder 3">
            <a:extLst>
              <a:ext uri="{FF2B5EF4-FFF2-40B4-BE49-F238E27FC236}">
                <a16:creationId xmlns:a16="http://schemas.microsoft.com/office/drawing/2014/main" id="{3DD08E58-6ECE-FF4B-A095-017938CBB29E}"/>
              </a:ext>
            </a:extLst>
          </p:cNvPr>
          <p:cNvSpPr>
            <a:spLocks noGrp="1"/>
          </p:cNvSpPr>
          <p:nvPr>
            <p:ph type="sldNum" sz="quarter" idx="12"/>
          </p:nvPr>
        </p:nvSpPr>
        <p:spPr/>
        <p:txBody>
          <a:bodyPr/>
          <a:lstStyle/>
          <a:p>
            <a:fld id="{10C0734D-61E0-8E4B-B361-A30BA834107B}" type="slidenum">
              <a:rPr lang="en-US" smtClean="0"/>
              <a:t>5</a:t>
            </a:fld>
            <a:endParaRPr lang="en-US"/>
          </a:p>
        </p:txBody>
      </p:sp>
      <p:pic>
        <p:nvPicPr>
          <p:cNvPr id="5" name="Picture 4">
            <a:extLst>
              <a:ext uri="{FF2B5EF4-FFF2-40B4-BE49-F238E27FC236}">
                <a16:creationId xmlns:a16="http://schemas.microsoft.com/office/drawing/2014/main" id="{664950CE-7285-9842-B52A-FEDE2A81B8F0}"/>
              </a:ext>
            </a:extLst>
          </p:cNvPr>
          <p:cNvPicPr>
            <a:picLocks noChangeAspect="1"/>
          </p:cNvPicPr>
          <p:nvPr/>
        </p:nvPicPr>
        <p:blipFill>
          <a:blip r:embed="rId2"/>
          <a:stretch>
            <a:fillRect/>
          </a:stretch>
        </p:blipFill>
        <p:spPr>
          <a:xfrm>
            <a:off x="5047749" y="3480146"/>
            <a:ext cx="2096502" cy="3159113"/>
          </a:xfrm>
          <a:prstGeom prst="rect">
            <a:avLst/>
          </a:prstGeom>
        </p:spPr>
      </p:pic>
    </p:spTree>
    <p:extLst>
      <p:ext uri="{BB962C8B-B14F-4D97-AF65-F5344CB8AC3E}">
        <p14:creationId xmlns:p14="http://schemas.microsoft.com/office/powerpoint/2010/main" val="231281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49E4-6634-6F43-9A79-1621D0A6CC1D}"/>
              </a:ext>
            </a:extLst>
          </p:cNvPr>
          <p:cNvSpPr>
            <a:spLocks noGrp="1"/>
          </p:cNvSpPr>
          <p:nvPr>
            <p:ph type="title"/>
          </p:nvPr>
        </p:nvSpPr>
        <p:spPr/>
        <p:txBody>
          <a:bodyPr/>
          <a:lstStyle/>
          <a:p>
            <a:r>
              <a:rPr lang="en-US" dirty="0"/>
              <a:t>When you need something do not use “ASAP”</a:t>
            </a:r>
          </a:p>
        </p:txBody>
      </p:sp>
      <p:sp>
        <p:nvSpPr>
          <p:cNvPr id="3" name="Content Placeholder 2">
            <a:extLst>
              <a:ext uri="{FF2B5EF4-FFF2-40B4-BE49-F238E27FC236}">
                <a16:creationId xmlns:a16="http://schemas.microsoft.com/office/drawing/2014/main" id="{24329FC6-7684-BF49-B3FE-CEDD2819098E}"/>
              </a:ext>
            </a:extLst>
          </p:cNvPr>
          <p:cNvSpPr>
            <a:spLocks noGrp="1"/>
          </p:cNvSpPr>
          <p:nvPr>
            <p:ph idx="1"/>
          </p:nvPr>
        </p:nvSpPr>
        <p:spPr/>
        <p:txBody>
          <a:bodyPr/>
          <a:lstStyle/>
          <a:p>
            <a:r>
              <a:rPr lang="en-US" dirty="0"/>
              <a:t>”ASAP” is an acronym that stands for as soon as possible</a:t>
            </a:r>
          </a:p>
          <a:p>
            <a:r>
              <a:rPr lang="en-US" dirty="0"/>
              <a:t>It means different things to different people</a:t>
            </a:r>
          </a:p>
          <a:p>
            <a:r>
              <a:rPr lang="en-US" dirty="0"/>
              <a:t>Always provide an exact date by which you need something</a:t>
            </a:r>
          </a:p>
          <a:p>
            <a:r>
              <a:rPr lang="en-US" dirty="0"/>
              <a:t>The date can act like a trigger event to reach out to someone who is not responding (e.g. I asked for the document on October 1, and I never received it.) </a:t>
            </a:r>
          </a:p>
        </p:txBody>
      </p:sp>
      <p:sp>
        <p:nvSpPr>
          <p:cNvPr id="4" name="Slide Number Placeholder 3">
            <a:extLst>
              <a:ext uri="{FF2B5EF4-FFF2-40B4-BE49-F238E27FC236}">
                <a16:creationId xmlns:a16="http://schemas.microsoft.com/office/drawing/2014/main" id="{A580DA7F-841E-4446-9CCE-D1E0CA3B0C70}"/>
              </a:ext>
            </a:extLst>
          </p:cNvPr>
          <p:cNvSpPr>
            <a:spLocks noGrp="1"/>
          </p:cNvSpPr>
          <p:nvPr>
            <p:ph type="sldNum" sz="quarter" idx="12"/>
          </p:nvPr>
        </p:nvSpPr>
        <p:spPr/>
        <p:txBody>
          <a:bodyPr/>
          <a:lstStyle/>
          <a:p>
            <a:fld id="{10C0734D-61E0-8E4B-B361-A30BA834107B}" type="slidenum">
              <a:rPr lang="en-US" smtClean="0"/>
              <a:t>50</a:t>
            </a:fld>
            <a:endParaRPr lang="en-US"/>
          </a:p>
        </p:txBody>
      </p:sp>
    </p:spTree>
    <p:extLst>
      <p:ext uri="{BB962C8B-B14F-4D97-AF65-F5344CB8AC3E}">
        <p14:creationId xmlns:p14="http://schemas.microsoft.com/office/powerpoint/2010/main" val="1306248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4DC3-829F-424B-97F8-EE8A6C66A685}"/>
              </a:ext>
            </a:extLst>
          </p:cNvPr>
          <p:cNvSpPr>
            <a:spLocks noGrp="1"/>
          </p:cNvSpPr>
          <p:nvPr>
            <p:ph type="title"/>
          </p:nvPr>
        </p:nvSpPr>
        <p:spPr/>
        <p:txBody>
          <a:bodyPr/>
          <a:lstStyle/>
          <a:p>
            <a:r>
              <a:rPr lang="en-US" dirty="0"/>
              <a:t>“What’s In It For Me” (A.K.A., WIIFM)</a:t>
            </a:r>
          </a:p>
        </p:txBody>
      </p:sp>
      <p:sp>
        <p:nvSpPr>
          <p:cNvPr id="3" name="Content Placeholder 2">
            <a:extLst>
              <a:ext uri="{FF2B5EF4-FFF2-40B4-BE49-F238E27FC236}">
                <a16:creationId xmlns:a16="http://schemas.microsoft.com/office/drawing/2014/main" id="{EC80267A-2315-4D48-ADD8-0160D3BBEAFF}"/>
              </a:ext>
            </a:extLst>
          </p:cNvPr>
          <p:cNvSpPr>
            <a:spLocks noGrp="1"/>
          </p:cNvSpPr>
          <p:nvPr>
            <p:ph idx="1"/>
          </p:nvPr>
        </p:nvSpPr>
        <p:spPr/>
        <p:txBody>
          <a:bodyPr/>
          <a:lstStyle/>
          <a:p>
            <a:r>
              <a:rPr lang="en-US"/>
              <a:t>You </a:t>
            </a:r>
            <a:r>
              <a:rPr lang="en-US" dirty="0"/>
              <a:t>are making an attempt to tell the receiver of your message why the communication is important from their perspective. </a:t>
            </a:r>
            <a:r>
              <a:rPr lang="en-US"/>
              <a:t> </a:t>
            </a:r>
          </a:p>
          <a:p>
            <a:r>
              <a:rPr lang="en-US"/>
              <a:t>The </a:t>
            </a:r>
            <a:r>
              <a:rPr lang="en-US" dirty="0"/>
              <a:t>idea is that by having people understand why it is important to them, they are more likely to take the action you want them to take.</a:t>
            </a:r>
          </a:p>
        </p:txBody>
      </p:sp>
      <p:sp>
        <p:nvSpPr>
          <p:cNvPr id="4" name="Slide Number Placeholder 3">
            <a:extLst>
              <a:ext uri="{FF2B5EF4-FFF2-40B4-BE49-F238E27FC236}">
                <a16:creationId xmlns:a16="http://schemas.microsoft.com/office/drawing/2014/main" id="{2D9D8678-863B-194E-8DE7-5A91A08C94A7}"/>
              </a:ext>
            </a:extLst>
          </p:cNvPr>
          <p:cNvSpPr>
            <a:spLocks noGrp="1"/>
          </p:cNvSpPr>
          <p:nvPr>
            <p:ph type="sldNum" sz="quarter" idx="12"/>
          </p:nvPr>
        </p:nvSpPr>
        <p:spPr/>
        <p:txBody>
          <a:bodyPr/>
          <a:lstStyle/>
          <a:p>
            <a:fld id="{10C0734D-61E0-8E4B-B361-A30BA834107B}" type="slidenum">
              <a:rPr lang="en-US" smtClean="0"/>
              <a:t>51</a:t>
            </a:fld>
            <a:endParaRPr lang="en-US"/>
          </a:p>
        </p:txBody>
      </p:sp>
    </p:spTree>
    <p:extLst>
      <p:ext uri="{BB962C8B-B14F-4D97-AF65-F5344CB8AC3E}">
        <p14:creationId xmlns:p14="http://schemas.microsoft.com/office/powerpoint/2010/main" val="4109925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CABC-D96E-E44E-9065-65A0E828B00A}"/>
              </a:ext>
            </a:extLst>
          </p:cNvPr>
          <p:cNvSpPr>
            <a:spLocks noGrp="1"/>
          </p:cNvSpPr>
          <p:nvPr>
            <p:ph type="title"/>
          </p:nvPr>
        </p:nvSpPr>
        <p:spPr/>
        <p:txBody>
          <a:bodyPr/>
          <a:lstStyle/>
          <a:p>
            <a:r>
              <a:rPr lang="en-US" dirty="0"/>
              <a:t>TED on conflict 2.6 M Views/14.56 Min</a:t>
            </a:r>
          </a:p>
        </p:txBody>
      </p:sp>
      <p:sp>
        <p:nvSpPr>
          <p:cNvPr id="3" name="Content Placeholder 2">
            <a:extLst>
              <a:ext uri="{FF2B5EF4-FFF2-40B4-BE49-F238E27FC236}">
                <a16:creationId xmlns:a16="http://schemas.microsoft.com/office/drawing/2014/main" id="{B753D78B-AC9C-2A41-A27C-468967A7669B}"/>
              </a:ext>
            </a:extLst>
          </p:cNvPr>
          <p:cNvSpPr>
            <a:spLocks noGrp="1"/>
          </p:cNvSpPr>
          <p:nvPr>
            <p:ph idx="1"/>
          </p:nvPr>
        </p:nvSpPr>
        <p:spPr>
          <a:xfrm>
            <a:off x="838200" y="1825625"/>
            <a:ext cx="5526505" cy="4351338"/>
          </a:xfrm>
        </p:spPr>
        <p:txBody>
          <a:bodyPr/>
          <a:lstStyle/>
          <a:p>
            <a:r>
              <a:rPr lang="en-US" dirty="0"/>
              <a:t> Debate requires that we engage with the conflicting idea, </a:t>
            </a:r>
            <a:r>
              <a:rPr lang="en-US" u="sng" dirty="0"/>
              <a:t>directly,</a:t>
            </a:r>
            <a:r>
              <a:rPr lang="en-US" dirty="0"/>
              <a:t> respectfully… </a:t>
            </a:r>
          </a:p>
          <a:p>
            <a:r>
              <a:rPr lang="en-US" dirty="0"/>
              <a:t> The foundation of debate is rebuttal. </a:t>
            </a:r>
          </a:p>
          <a:p>
            <a:r>
              <a:rPr lang="en-US" dirty="0"/>
              <a:t>People who disagree the most productively start by finding common ground</a:t>
            </a:r>
          </a:p>
          <a:p>
            <a:endParaRPr lang="en-US" dirty="0"/>
          </a:p>
        </p:txBody>
      </p:sp>
      <p:sp>
        <p:nvSpPr>
          <p:cNvPr id="4" name="Slide Number Placeholder 3">
            <a:extLst>
              <a:ext uri="{FF2B5EF4-FFF2-40B4-BE49-F238E27FC236}">
                <a16:creationId xmlns:a16="http://schemas.microsoft.com/office/drawing/2014/main" id="{9A2FCFA5-E7ED-974F-A541-9824324964E3}"/>
              </a:ext>
            </a:extLst>
          </p:cNvPr>
          <p:cNvSpPr>
            <a:spLocks noGrp="1"/>
          </p:cNvSpPr>
          <p:nvPr>
            <p:ph type="sldNum" sz="quarter" idx="12"/>
          </p:nvPr>
        </p:nvSpPr>
        <p:spPr/>
        <p:txBody>
          <a:bodyPr/>
          <a:lstStyle/>
          <a:p>
            <a:fld id="{10C0734D-61E0-8E4B-B361-A30BA834107B}" type="slidenum">
              <a:rPr lang="en-US" smtClean="0"/>
              <a:t>52</a:t>
            </a:fld>
            <a:endParaRPr lang="en-US"/>
          </a:p>
        </p:txBody>
      </p:sp>
      <p:pic>
        <p:nvPicPr>
          <p:cNvPr id="5" name="Picture 4">
            <a:extLst>
              <a:ext uri="{FF2B5EF4-FFF2-40B4-BE49-F238E27FC236}">
                <a16:creationId xmlns:a16="http://schemas.microsoft.com/office/drawing/2014/main" id="{2122B961-841F-844C-95F8-8E4E8A3ACE75}"/>
              </a:ext>
            </a:extLst>
          </p:cNvPr>
          <p:cNvPicPr>
            <a:picLocks noChangeAspect="1"/>
          </p:cNvPicPr>
          <p:nvPr/>
        </p:nvPicPr>
        <p:blipFill>
          <a:blip r:embed="rId2"/>
          <a:stretch>
            <a:fillRect/>
          </a:stretch>
        </p:blipFill>
        <p:spPr>
          <a:xfrm>
            <a:off x="7001749" y="1864309"/>
            <a:ext cx="4552244" cy="2338889"/>
          </a:xfrm>
          <a:prstGeom prst="rect">
            <a:avLst/>
          </a:prstGeom>
        </p:spPr>
      </p:pic>
      <p:sp>
        <p:nvSpPr>
          <p:cNvPr id="6" name="Rectangle 5">
            <a:extLst>
              <a:ext uri="{FF2B5EF4-FFF2-40B4-BE49-F238E27FC236}">
                <a16:creationId xmlns:a16="http://schemas.microsoft.com/office/drawing/2014/main" id="{E833F417-A455-6042-B6CD-21610A557349}"/>
              </a:ext>
            </a:extLst>
          </p:cNvPr>
          <p:cNvSpPr/>
          <p:nvPr/>
        </p:nvSpPr>
        <p:spPr>
          <a:xfrm>
            <a:off x="8067732" y="4291081"/>
            <a:ext cx="2420278" cy="369332"/>
          </a:xfrm>
          <a:prstGeom prst="rect">
            <a:avLst/>
          </a:prstGeom>
        </p:spPr>
        <p:txBody>
          <a:bodyPr wrap="none">
            <a:spAutoFit/>
          </a:bodyPr>
          <a:lstStyle/>
          <a:p>
            <a:r>
              <a:rPr lang="en-US" u="sng" dirty="0">
                <a:solidFill>
                  <a:srgbClr val="0563C1"/>
                </a:solidFill>
                <a:latin typeface="Arial" panose="020B0604020202020204" pitchFamily="34" charset="0"/>
                <a:ea typeface="Times New Roman" panose="02020603050405020304" pitchFamily="18" charset="0"/>
                <a:hlinkClick r:id="rId3"/>
              </a:rPr>
              <a:t>http://bit.ly/2JMDWay</a:t>
            </a:r>
            <a:r>
              <a:rPr lang="en-US" dirty="0">
                <a:solidFill>
                  <a:srgbClr val="000000"/>
                </a:solidFill>
                <a:latin typeface="Arial" panose="020B0604020202020204" pitchFamily="34" charset="0"/>
                <a:ea typeface="Times New Roman" panose="02020603050405020304" pitchFamily="18" charset="0"/>
              </a:rPr>
              <a:t> </a:t>
            </a:r>
            <a:endParaRPr lang="en-US" dirty="0"/>
          </a:p>
        </p:txBody>
      </p:sp>
    </p:spTree>
    <p:extLst>
      <p:ext uri="{BB962C8B-B14F-4D97-AF65-F5344CB8AC3E}">
        <p14:creationId xmlns:p14="http://schemas.microsoft.com/office/powerpoint/2010/main" val="3698037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B002-EB36-3746-B7F0-5C6F3EBECE34}"/>
              </a:ext>
            </a:extLst>
          </p:cNvPr>
          <p:cNvSpPr>
            <a:spLocks noGrp="1"/>
          </p:cNvSpPr>
          <p:nvPr>
            <p:ph type="title"/>
          </p:nvPr>
        </p:nvSpPr>
        <p:spPr/>
        <p:txBody>
          <a:bodyPr/>
          <a:lstStyle/>
          <a:p>
            <a:r>
              <a:rPr lang="en-US" dirty="0"/>
              <a:t>TED talk on debate questions</a:t>
            </a:r>
          </a:p>
        </p:txBody>
      </p:sp>
      <p:sp>
        <p:nvSpPr>
          <p:cNvPr id="3" name="Content Placeholder 2">
            <a:extLst>
              <a:ext uri="{FF2B5EF4-FFF2-40B4-BE49-F238E27FC236}">
                <a16:creationId xmlns:a16="http://schemas.microsoft.com/office/drawing/2014/main" id="{62ED0BD8-A82B-144C-8676-DAE04DFB96CF}"/>
              </a:ext>
            </a:extLst>
          </p:cNvPr>
          <p:cNvSpPr>
            <a:spLocks noGrp="1"/>
          </p:cNvSpPr>
          <p:nvPr>
            <p:ph idx="1"/>
          </p:nvPr>
        </p:nvSpPr>
        <p:spPr>
          <a:xfrm>
            <a:off x="838200" y="1638300"/>
            <a:ext cx="10515600" cy="4351338"/>
          </a:xfrm>
        </p:spPr>
        <p:txBody>
          <a:bodyPr/>
          <a:lstStyle/>
          <a:p>
            <a:r>
              <a:rPr lang="en-US" dirty="0"/>
              <a:t>Why is “directly” confronting the issues important?</a:t>
            </a:r>
          </a:p>
          <a:p>
            <a:r>
              <a:rPr lang="en-US" dirty="0"/>
              <a:t>What is a “shared reality?”</a:t>
            </a:r>
          </a:p>
          <a:p>
            <a:r>
              <a:rPr lang="en-US" dirty="0"/>
              <a:t>What starts the beginning of a “shared reality?”</a:t>
            </a:r>
          </a:p>
          <a:p>
            <a:r>
              <a:rPr lang="en-US" dirty="0"/>
              <a:t>“Your only winning strategy is to engage with the best, clearest, least personal version of the idea. ” Why is engaging with the “least personal” approach so important?</a:t>
            </a:r>
          </a:p>
          <a:p>
            <a:r>
              <a:rPr lang="en-US" dirty="0"/>
              <a:t>Why does submitting “ideas anonymously” work?</a:t>
            </a:r>
          </a:p>
          <a:p>
            <a:r>
              <a:rPr lang="en-US" dirty="0"/>
              <a:t>What is “intellectual humility” and how can it help reduce conflict?</a:t>
            </a:r>
          </a:p>
        </p:txBody>
      </p:sp>
      <p:sp>
        <p:nvSpPr>
          <p:cNvPr id="4" name="Slide Number Placeholder 3">
            <a:extLst>
              <a:ext uri="{FF2B5EF4-FFF2-40B4-BE49-F238E27FC236}">
                <a16:creationId xmlns:a16="http://schemas.microsoft.com/office/drawing/2014/main" id="{439729AB-6C5B-0C48-A416-6432B299AD1B}"/>
              </a:ext>
            </a:extLst>
          </p:cNvPr>
          <p:cNvSpPr>
            <a:spLocks noGrp="1"/>
          </p:cNvSpPr>
          <p:nvPr>
            <p:ph type="sldNum" sz="quarter" idx="12"/>
          </p:nvPr>
        </p:nvSpPr>
        <p:spPr/>
        <p:txBody>
          <a:bodyPr/>
          <a:lstStyle/>
          <a:p>
            <a:fld id="{10C0734D-61E0-8E4B-B361-A30BA834107B}" type="slidenum">
              <a:rPr lang="en-US" smtClean="0"/>
              <a:t>53</a:t>
            </a:fld>
            <a:endParaRPr lang="en-US"/>
          </a:p>
        </p:txBody>
      </p:sp>
      <p:pic>
        <p:nvPicPr>
          <p:cNvPr id="5" name="Picture 4">
            <a:extLst>
              <a:ext uri="{FF2B5EF4-FFF2-40B4-BE49-F238E27FC236}">
                <a16:creationId xmlns:a16="http://schemas.microsoft.com/office/drawing/2014/main" id="{00762952-6B71-4D43-ADEF-E57C46A33547}"/>
              </a:ext>
            </a:extLst>
          </p:cNvPr>
          <p:cNvPicPr>
            <a:picLocks noChangeAspect="1"/>
          </p:cNvPicPr>
          <p:nvPr/>
        </p:nvPicPr>
        <p:blipFill>
          <a:blip r:embed="rId2"/>
          <a:stretch>
            <a:fillRect/>
          </a:stretch>
        </p:blipFill>
        <p:spPr>
          <a:xfrm>
            <a:off x="4069104" y="5432007"/>
            <a:ext cx="3598148" cy="1848686"/>
          </a:xfrm>
          <a:prstGeom prst="rect">
            <a:avLst/>
          </a:prstGeom>
        </p:spPr>
      </p:pic>
    </p:spTree>
    <p:extLst>
      <p:ext uri="{BB962C8B-B14F-4D97-AF65-F5344CB8AC3E}">
        <p14:creationId xmlns:p14="http://schemas.microsoft.com/office/powerpoint/2010/main" val="3180387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085F-7C84-0442-8EB4-F094C50542F9}"/>
              </a:ext>
            </a:extLst>
          </p:cNvPr>
          <p:cNvSpPr>
            <a:spLocks noGrp="1"/>
          </p:cNvSpPr>
          <p:nvPr>
            <p:ph type="title"/>
          </p:nvPr>
        </p:nvSpPr>
        <p:spPr/>
        <p:txBody>
          <a:bodyPr>
            <a:normAutofit fontScale="90000"/>
          </a:bodyPr>
          <a:lstStyle/>
          <a:p>
            <a:r>
              <a:rPr lang="en-US" dirty="0"/>
              <a:t>TED Talk: “</a:t>
            </a:r>
            <a:r>
              <a:rPr lang="en-US" b="1" dirty="0"/>
              <a:t>How Understanding Conflict Can Help Improve Our Lives” 27 K views 12 min</a:t>
            </a:r>
            <a:br>
              <a:rPr lang="en-US" b="1" dirty="0"/>
            </a:br>
            <a:endParaRPr lang="en-US" dirty="0"/>
          </a:p>
        </p:txBody>
      </p:sp>
      <p:sp>
        <p:nvSpPr>
          <p:cNvPr id="3" name="Content Placeholder 2">
            <a:extLst>
              <a:ext uri="{FF2B5EF4-FFF2-40B4-BE49-F238E27FC236}">
                <a16:creationId xmlns:a16="http://schemas.microsoft.com/office/drawing/2014/main" id="{008FC646-187F-E644-91AC-176399354062}"/>
              </a:ext>
            </a:extLst>
          </p:cNvPr>
          <p:cNvSpPr>
            <a:spLocks noGrp="1"/>
          </p:cNvSpPr>
          <p:nvPr>
            <p:ph idx="1"/>
          </p:nvPr>
        </p:nvSpPr>
        <p:spPr>
          <a:xfrm>
            <a:off x="838200" y="1825625"/>
            <a:ext cx="5646821" cy="4351338"/>
          </a:xfrm>
        </p:spPr>
        <p:txBody>
          <a:bodyPr/>
          <a:lstStyle/>
          <a:p>
            <a:r>
              <a:rPr lang="en-US" dirty="0"/>
              <a:t>Starting a presentation with a story is a very powerful technique.  What was her story?</a:t>
            </a:r>
          </a:p>
          <a:p>
            <a:r>
              <a:rPr lang="en-US" dirty="0"/>
              <a:t>Conflict lies in: </a:t>
            </a:r>
          </a:p>
          <a:p>
            <a:pPr lvl="1">
              <a:buFont typeface="Wingdings" pitchFamily="2" charset="2"/>
              <a:buChar char="ü"/>
            </a:pPr>
            <a:r>
              <a:rPr lang="en-US" dirty="0"/>
              <a:t>“Limited Resources” </a:t>
            </a:r>
          </a:p>
          <a:p>
            <a:pPr lvl="1">
              <a:buFont typeface="Wingdings" pitchFamily="2" charset="2"/>
              <a:buChar char="ü"/>
            </a:pPr>
            <a:r>
              <a:rPr lang="en-US" dirty="0"/>
              <a:t>”Unmet Needs”</a:t>
            </a:r>
          </a:p>
          <a:p>
            <a:pPr lvl="1">
              <a:buFont typeface="Wingdings" pitchFamily="2" charset="2"/>
              <a:buChar char="ü"/>
            </a:pPr>
            <a:r>
              <a:rPr lang="en-US" dirty="0"/>
              <a:t> “Different Values”</a:t>
            </a:r>
          </a:p>
        </p:txBody>
      </p:sp>
      <p:sp>
        <p:nvSpPr>
          <p:cNvPr id="4" name="Slide Number Placeholder 3">
            <a:extLst>
              <a:ext uri="{FF2B5EF4-FFF2-40B4-BE49-F238E27FC236}">
                <a16:creationId xmlns:a16="http://schemas.microsoft.com/office/drawing/2014/main" id="{CCD1EB1D-A902-8F44-A7B7-0B71B092565A}"/>
              </a:ext>
            </a:extLst>
          </p:cNvPr>
          <p:cNvSpPr>
            <a:spLocks noGrp="1"/>
          </p:cNvSpPr>
          <p:nvPr>
            <p:ph type="sldNum" sz="quarter" idx="12"/>
          </p:nvPr>
        </p:nvSpPr>
        <p:spPr/>
        <p:txBody>
          <a:bodyPr/>
          <a:lstStyle/>
          <a:p>
            <a:fld id="{10C0734D-61E0-8E4B-B361-A30BA834107B}" type="slidenum">
              <a:rPr lang="en-US" smtClean="0"/>
              <a:t>54</a:t>
            </a:fld>
            <a:endParaRPr lang="en-US"/>
          </a:p>
        </p:txBody>
      </p:sp>
      <p:pic>
        <p:nvPicPr>
          <p:cNvPr id="5" name="Picture 4">
            <a:extLst>
              <a:ext uri="{FF2B5EF4-FFF2-40B4-BE49-F238E27FC236}">
                <a16:creationId xmlns:a16="http://schemas.microsoft.com/office/drawing/2014/main" id="{84201BA3-7E4E-D142-8627-C82216FE6F61}"/>
              </a:ext>
            </a:extLst>
          </p:cNvPr>
          <p:cNvPicPr>
            <a:picLocks noChangeAspect="1"/>
          </p:cNvPicPr>
          <p:nvPr/>
        </p:nvPicPr>
        <p:blipFill>
          <a:blip r:embed="rId3"/>
          <a:stretch>
            <a:fillRect/>
          </a:stretch>
        </p:blipFill>
        <p:spPr>
          <a:xfrm>
            <a:off x="6634721" y="2670906"/>
            <a:ext cx="5420561" cy="2397167"/>
          </a:xfrm>
          <a:prstGeom prst="rect">
            <a:avLst/>
          </a:prstGeom>
        </p:spPr>
      </p:pic>
      <p:sp>
        <p:nvSpPr>
          <p:cNvPr id="6" name="Rectangle 5">
            <a:extLst>
              <a:ext uri="{FF2B5EF4-FFF2-40B4-BE49-F238E27FC236}">
                <a16:creationId xmlns:a16="http://schemas.microsoft.com/office/drawing/2014/main" id="{B0EF1A8E-000D-A146-A7CD-D7A615B0142C}"/>
              </a:ext>
            </a:extLst>
          </p:cNvPr>
          <p:cNvSpPr/>
          <p:nvPr/>
        </p:nvSpPr>
        <p:spPr>
          <a:xfrm>
            <a:off x="6217921" y="5068073"/>
            <a:ext cx="5774522" cy="369332"/>
          </a:xfrm>
          <a:prstGeom prst="rect">
            <a:avLst/>
          </a:prstGeom>
        </p:spPr>
        <p:txBody>
          <a:bodyPr wrap="square">
            <a:spAutoFit/>
          </a:bodyPr>
          <a:lstStyle/>
          <a:p>
            <a:r>
              <a:rPr lang="en-US" dirty="0">
                <a:hlinkClick r:id="rId4"/>
              </a:rPr>
              <a:t>https://www.youtube.com/watch?v=fdDQSHyyUic&amp;t=343s</a:t>
            </a:r>
            <a:endParaRPr lang="en-US" dirty="0"/>
          </a:p>
        </p:txBody>
      </p:sp>
    </p:spTree>
    <p:extLst>
      <p:ext uri="{BB962C8B-B14F-4D97-AF65-F5344CB8AC3E}">
        <p14:creationId xmlns:p14="http://schemas.microsoft.com/office/powerpoint/2010/main" val="2112858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085F-7C84-0442-8EB4-F094C50542F9}"/>
              </a:ext>
            </a:extLst>
          </p:cNvPr>
          <p:cNvSpPr>
            <a:spLocks noGrp="1"/>
          </p:cNvSpPr>
          <p:nvPr>
            <p:ph type="title"/>
          </p:nvPr>
        </p:nvSpPr>
        <p:spPr/>
        <p:txBody>
          <a:bodyPr>
            <a:normAutofit fontScale="90000"/>
          </a:bodyPr>
          <a:lstStyle/>
          <a:p>
            <a:r>
              <a:rPr lang="en-US" dirty="0"/>
              <a:t>TED Talk: “</a:t>
            </a:r>
            <a:r>
              <a:rPr lang="en-US" b="1" dirty="0"/>
              <a:t>How Understanding Conflict Can Help Improve Our Lives”  12 min</a:t>
            </a:r>
            <a:br>
              <a:rPr lang="en-US" b="1" dirty="0"/>
            </a:br>
            <a:endParaRPr lang="en-US" dirty="0"/>
          </a:p>
        </p:txBody>
      </p:sp>
      <p:sp>
        <p:nvSpPr>
          <p:cNvPr id="3" name="Content Placeholder 2">
            <a:extLst>
              <a:ext uri="{FF2B5EF4-FFF2-40B4-BE49-F238E27FC236}">
                <a16:creationId xmlns:a16="http://schemas.microsoft.com/office/drawing/2014/main" id="{008FC646-187F-E644-91AC-176399354062}"/>
              </a:ext>
            </a:extLst>
          </p:cNvPr>
          <p:cNvSpPr>
            <a:spLocks noGrp="1"/>
          </p:cNvSpPr>
          <p:nvPr>
            <p:ph idx="1"/>
          </p:nvPr>
        </p:nvSpPr>
        <p:spPr>
          <a:xfrm>
            <a:off x="838200" y="1825625"/>
            <a:ext cx="7379368" cy="4895850"/>
          </a:xfrm>
        </p:spPr>
        <p:txBody>
          <a:bodyPr>
            <a:normAutofit/>
          </a:bodyPr>
          <a:lstStyle/>
          <a:p>
            <a:r>
              <a:rPr lang="en-US" dirty="0"/>
              <a:t>What is the difference between a “need” vs. a “want?”  How will being able to separate out these two items make negotiations easier?  </a:t>
            </a:r>
          </a:p>
          <a:p>
            <a:r>
              <a:rPr lang="en-US" dirty="0"/>
              <a:t>Do emotions get in the way of logical thinking?</a:t>
            </a:r>
          </a:p>
          <a:p>
            <a:r>
              <a:rPr lang="en-US" dirty="0"/>
              <a:t>What is empathy, what does it have to do with understanding emotions, and, why does displaying true empathy establish a good foundation for conflict resolution?</a:t>
            </a:r>
          </a:p>
          <a:p>
            <a:r>
              <a:rPr lang="en-US" dirty="0"/>
              <a:t>What are some good techniques to move a person from emotional thinking to logical thinking? </a:t>
            </a:r>
          </a:p>
        </p:txBody>
      </p:sp>
      <p:sp>
        <p:nvSpPr>
          <p:cNvPr id="4" name="Slide Number Placeholder 3">
            <a:extLst>
              <a:ext uri="{FF2B5EF4-FFF2-40B4-BE49-F238E27FC236}">
                <a16:creationId xmlns:a16="http://schemas.microsoft.com/office/drawing/2014/main" id="{CCD1EB1D-A902-8F44-A7B7-0B71B092565A}"/>
              </a:ext>
            </a:extLst>
          </p:cNvPr>
          <p:cNvSpPr>
            <a:spLocks noGrp="1"/>
          </p:cNvSpPr>
          <p:nvPr>
            <p:ph type="sldNum" sz="quarter" idx="12"/>
          </p:nvPr>
        </p:nvSpPr>
        <p:spPr/>
        <p:txBody>
          <a:bodyPr/>
          <a:lstStyle/>
          <a:p>
            <a:fld id="{10C0734D-61E0-8E4B-B361-A30BA834107B}" type="slidenum">
              <a:rPr lang="en-US" smtClean="0"/>
              <a:t>55</a:t>
            </a:fld>
            <a:endParaRPr lang="en-US"/>
          </a:p>
        </p:txBody>
      </p:sp>
      <p:pic>
        <p:nvPicPr>
          <p:cNvPr id="5" name="Picture 4">
            <a:extLst>
              <a:ext uri="{FF2B5EF4-FFF2-40B4-BE49-F238E27FC236}">
                <a16:creationId xmlns:a16="http://schemas.microsoft.com/office/drawing/2014/main" id="{84201BA3-7E4E-D142-8627-C82216FE6F61}"/>
              </a:ext>
            </a:extLst>
          </p:cNvPr>
          <p:cNvPicPr>
            <a:picLocks noChangeAspect="1"/>
          </p:cNvPicPr>
          <p:nvPr/>
        </p:nvPicPr>
        <p:blipFill>
          <a:blip r:embed="rId2"/>
          <a:stretch>
            <a:fillRect/>
          </a:stretch>
        </p:blipFill>
        <p:spPr>
          <a:xfrm>
            <a:off x="8610600" y="2670907"/>
            <a:ext cx="3229332" cy="1428127"/>
          </a:xfrm>
          <a:prstGeom prst="rect">
            <a:avLst/>
          </a:prstGeom>
        </p:spPr>
      </p:pic>
    </p:spTree>
    <p:extLst>
      <p:ext uri="{BB962C8B-B14F-4D97-AF65-F5344CB8AC3E}">
        <p14:creationId xmlns:p14="http://schemas.microsoft.com/office/powerpoint/2010/main" val="220336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1D7F-11E2-D74D-8E64-B56CDEA98843}"/>
              </a:ext>
            </a:extLst>
          </p:cNvPr>
          <p:cNvSpPr>
            <a:spLocks noGrp="1"/>
          </p:cNvSpPr>
          <p:nvPr>
            <p:ph type="title"/>
          </p:nvPr>
        </p:nvSpPr>
        <p:spPr>
          <a:xfrm>
            <a:off x="2438399" y="2323133"/>
            <a:ext cx="10515600" cy="1325563"/>
          </a:xfrm>
        </p:spPr>
        <p:txBody>
          <a:bodyPr/>
          <a:lstStyle/>
          <a:p>
            <a:r>
              <a:rPr lang="en-US" b="1" dirty="0"/>
              <a:t>End Communications Management                           </a:t>
            </a:r>
            <a:br>
              <a:rPr lang="en-US" b="1" dirty="0"/>
            </a:br>
            <a:r>
              <a:rPr lang="en-US" b="1" dirty="0"/>
              <a:t>                Knowledge Area</a:t>
            </a:r>
          </a:p>
        </p:txBody>
      </p:sp>
      <p:sp>
        <p:nvSpPr>
          <p:cNvPr id="4" name="Slide Number Placeholder 3">
            <a:extLst>
              <a:ext uri="{FF2B5EF4-FFF2-40B4-BE49-F238E27FC236}">
                <a16:creationId xmlns:a16="http://schemas.microsoft.com/office/drawing/2014/main" id="{E6228ADC-9CB1-254F-9821-2F201EE93FF5}"/>
              </a:ext>
            </a:extLst>
          </p:cNvPr>
          <p:cNvSpPr>
            <a:spLocks noGrp="1"/>
          </p:cNvSpPr>
          <p:nvPr>
            <p:ph type="sldNum" sz="quarter" idx="12"/>
          </p:nvPr>
        </p:nvSpPr>
        <p:spPr/>
        <p:txBody>
          <a:bodyPr/>
          <a:lstStyle/>
          <a:p>
            <a:fld id="{10C0734D-61E0-8E4B-B361-A30BA834107B}" type="slidenum">
              <a:rPr lang="en-US" smtClean="0"/>
              <a:t>56</a:t>
            </a:fld>
            <a:endParaRPr lang="en-US"/>
          </a:p>
        </p:txBody>
      </p:sp>
    </p:spTree>
    <p:extLst>
      <p:ext uri="{BB962C8B-B14F-4D97-AF65-F5344CB8AC3E}">
        <p14:creationId xmlns:p14="http://schemas.microsoft.com/office/powerpoint/2010/main" val="226677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D98-D367-4E40-8458-A46EFA3084A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D59E55B-00DA-B44A-B470-F775775D9378}"/>
              </a:ext>
            </a:extLst>
          </p:cNvPr>
          <p:cNvSpPr>
            <a:spLocks noGrp="1"/>
          </p:cNvSpPr>
          <p:nvPr>
            <p:ph idx="1"/>
          </p:nvPr>
        </p:nvSpPr>
        <p:spPr>
          <a:xfrm>
            <a:off x="1676400" y="2857255"/>
            <a:ext cx="10515600" cy="4351338"/>
          </a:xfrm>
        </p:spPr>
        <p:txBody>
          <a:bodyPr/>
          <a:lstStyle/>
          <a:p>
            <a:pPr marL="0" indent="0">
              <a:buNone/>
            </a:pPr>
            <a:r>
              <a:rPr lang="en-US" dirty="0"/>
              <a:t>Communication plans need to be updated as appropriate.</a:t>
            </a:r>
          </a:p>
        </p:txBody>
      </p:sp>
      <p:sp>
        <p:nvSpPr>
          <p:cNvPr id="4" name="Slide Number Placeholder 3">
            <a:extLst>
              <a:ext uri="{FF2B5EF4-FFF2-40B4-BE49-F238E27FC236}">
                <a16:creationId xmlns:a16="http://schemas.microsoft.com/office/drawing/2014/main" id="{6CCF74B7-E0D7-2243-BE58-EC8AFFB73089}"/>
              </a:ext>
            </a:extLst>
          </p:cNvPr>
          <p:cNvSpPr>
            <a:spLocks noGrp="1"/>
          </p:cNvSpPr>
          <p:nvPr>
            <p:ph type="sldNum" sz="quarter" idx="12"/>
          </p:nvPr>
        </p:nvSpPr>
        <p:spPr/>
        <p:txBody>
          <a:bodyPr/>
          <a:lstStyle/>
          <a:p>
            <a:fld id="{10C0734D-61E0-8E4B-B361-A30BA834107B}" type="slidenum">
              <a:rPr lang="en-US" smtClean="0"/>
              <a:t>6</a:t>
            </a:fld>
            <a:endParaRPr lang="en-US"/>
          </a:p>
        </p:txBody>
      </p:sp>
    </p:spTree>
    <p:extLst>
      <p:ext uri="{BB962C8B-B14F-4D97-AF65-F5344CB8AC3E}">
        <p14:creationId xmlns:p14="http://schemas.microsoft.com/office/powerpoint/2010/main" val="301831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77FD-9698-5040-8530-B448684BB1F9}"/>
              </a:ext>
            </a:extLst>
          </p:cNvPr>
          <p:cNvSpPr>
            <a:spLocks noGrp="1"/>
          </p:cNvSpPr>
          <p:nvPr>
            <p:ph type="title"/>
          </p:nvPr>
        </p:nvSpPr>
        <p:spPr/>
        <p:txBody>
          <a:bodyPr/>
          <a:lstStyle/>
          <a:p>
            <a:r>
              <a:rPr lang="en-US" dirty="0"/>
              <a:t>Types of concepts for Communications Management (p.360)</a:t>
            </a:r>
          </a:p>
        </p:txBody>
      </p:sp>
      <p:sp>
        <p:nvSpPr>
          <p:cNvPr id="3" name="Content Placeholder 2">
            <a:extLst>
              <a:ext uri="{FF2B5EF4-FFF2-40B4-BE49-F238E27FC236}">
                <a16:creationId xmlns:a16="http://schemas.microsoft.com/office/drawing/2014/main" id="{B78D0948-5869-FB41-B0F1-EA0003B16507}"/>
              </a:ext>
            </a:extLst>
          </p:cNvPr>
          <p:cNvSpPr>
            <a:spLocks noGrp="1"/>
          </p:cNvSpPr>
          <p:nvPr>
            <p:ph idx="1"/>
          </p:nvPr>
        </p:nvSpPr>
        <p:spPr/>
        <p:txBody>
          <a:bodyPr/>
          <a:lstStyle/>
          <a:p>
            <a:r>
              <a:rPr lang="en-US" dirty="0"/>
              <a:t>Written</a:t>
            </a:r>
          </a:p>
          <a:p>
            <a:r>
              <a:rPr lang="en-US" dirty="0"/>
              <a:t>Spoken</a:t>
            </a:r>
          </a:p>
          <a:p>
            <a:r>
              <a:rPr lang="en-US" dirty="0"/>
              <a:t>Formal or informal</a:t>
            </a:r>
          </a:p>
          <a:p>
            <a:r>
              <a:rPr lang="en-US" dirty="0"/>
              <a:t>Through gestures</a:t>
            </a:r>
          </a:p>
          <a:p>
            <a:r>
              <a:rPr lang="en-US" dirty="0"/>
              <a:t>Through media</a:t>
            </a:r>
          </a:p>
          <a:p>
            <a:r>
              <a:rPr lang="en-US" dirty="0"/>
              <a:t>Choice of words</a:t>
            </a:r>
          </a:p>
        </p:txBody>
      </p:sp>
      <p:sp>
        <p:nvSpPr>
          <p:cNvPr id="4" name="Slide Number Placeholder 3">
            <a:extLst>
              <a:ext uri="{FF2B5EF4-FFF2-40B4-BE49-F238E27FC236}">
                <a16:creationId xmlns:a16="http://schemas.microsoft.com/office/drawing/2014/main" id="{F8F5D3CF-4277-EF44-A3BB-CE72EF8D64F3}"/>
              </a:ext>
            </a:extLst>
          </p:cNvPr>
          <p:cNvSpPr>
            <a:spLocks noGrp="1"/>
          </p:cNvSpPr>
          <p:nvPr>
            <p:ph type="sldNum" sz="quarter" idx="12"/>
          </p:nvPr>
        </p:nvSpPr>
        <p:spPr/>
        <p:txBody>
          <a:bodyPr/>
          <a:lstStyle/>
          <a:p>
            <a:fld id="{10C0734D-61E0-8E4B-B361-A30BA834107B}" type="slidenum">
              <a:rPr lang="en-US" smtClean="0"/>
              <a:t>7</a:t>
            </a:fld>
            <a:endParaRPr lang="en-US"/>
          </a:p>
        </p:txBody>
      </p:sp>
      <p:pic>
        <p:nvPicPr>
          <p:cNvPr id="5" name="Picture 4">
            <a:extLst>
              <a:ext uri="{FF2B5EF4-FFF2-40B4-BE49-F238E27FC236}">
                <a16:creationId xmlns:a16="http://schemas.microsoft.com/office/drawing/2014/main" id="{216D83ED-B81E-1C43-8202-85E9EE241B01}"/>
              </a:ext>
            </a:extLst>
          </p:cNvPr>
          <p:cNvPicPr>
            <a:picLocks noChangeAspect="1"/>
          </p:cNvPicPr>
          <p:nvPr/>
        </p:nvPicPr>
        <p:blipFill>
          <a:blip r:embed="rId2"/>
          <a:stretch>
            <a:fillRect/>
          </a:stretch>
        </p:blipFill>
        <p:spPr>
          <a:xfrm>
            <a:off x="6951913" y="2230855"/>
            <a:ext cx="4279900" cy="2781300"/>
          </a:xfrm>
          <a:prstGeom prst="rect">
            <a:avLst/>
          </a:prstGeom>
        </p:spPr>
      </p:pic>
    </p:spTree>
    <p:extLst>
      <p:ext uri="{BB962C8B-B14F-4D97-AF65-F5344CB8AC3E}">
        <p14:creationId xmlns:p14="http://schemas.microsoft.com/office/powerpoint/2010/main" val="32874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C221-EBF4-4E45-B06D-B0B52B5597F9}"/>
              </a:ext>
            </a:extLst>
          </p:cNvPr>
          <p:cNvSpPr>
            <a:spLocks noGrp="1"/>
          </p:cNvSpPr>
          <p:nvPr>
            <p:ph type="title"/>
          </p:nvPr>
        </p:nvSpPr>
        <p:spPr/>
        <p:txBody>
          <a:bodyPr/>
          <a:lstStyle/>
          <a:p>
            <a:r>
              <a:rPr lang="en-US" dirty="0"/>
              <a:t>Communication Defined (</a:t>
            </a:r>
            <a:r>
              <a:rPr lang="en-US" dirty="0" err="1"/>
              <a:t>dictionary.com</a:t>
            </a:r>
            <a:r>
              <a:rPr lang="en-US" dirty="0"/>
              <a:t> #3)</a:t>
            </a:r>
          </a:p>
        </p:txBody>
      </p:sp>
      <p:sp>
        <p:nvSpPr>
          <p:cNvPr id="3" name="Content Placeholder 2">
            <a:extLst>
              <a:ext uri="{FF2B5EF4-FFF2-40B4-BE49-F238E27FC236}">
                <a16:creationId xmlns:a16="http://schemas.microsoft.com/office/drawing/2014/main" id="{5DBD2BD4-563E-7E49-9867-BA03338D4A1D}"/>
              </a:ext>
            </a:extLst>
          </p:cNvPr>
          <p:cNvSpPr>
            <a:spLocks noGrp="1"/>
          </p:cNvSpPr>
          <p:nvPr>
            <p:ph idx="1"/>
          </p:nvPr>
        </p:nvSpPr>
        <p:spPr/>
        <p:txBody>
          <a:bodyPr/>
          <a:lstStyle/>
          <a:p>
            <a:pPr marL="0" indent="0">
              <a:buNone/>
            </a:pPr>
            <a:r>
              <a:rPr lang="en-US" dirty="0"/>
              <a:t>Something imparted, interchanged, or transmitted</a:t>
            </a:r>
          </a:p>
          <a:p>
            <a:pPr marL="0" indent="0">
              <a:buNone/>
            </a:pPr>
            <a:endParaRPr lang="en-US" dirty="0"/>
          </a:p>
          <a:p>
            <a:pPr marL="0" indent="0">
              <a:buNone/>
            </a:pPr>
            <a:r>
              <a:rPr lang="en-US" dirty="0"/>
              <a:t>Communications should also include the expectation that the receiver understands the message in the way the sender intended.  (</a:t>
            </a:r>
            <a:r>
              <a:rPr lang="en-US" dirty="0" err="1"/>
              <a:t>bv</a:t>
            </a:r>
            <a:r>
              <a:rPr lang="en-US" dirty="0"/>
              <a:t>)</a:t>
            </a:r>
          </a:p>
        </p:txBody>
      </p:sp>
      <p:sp>
        <p:nvSpPr>
          <p:cNvPr id="4" name="Slide Number Placeholder 3">
            <a:extLst>
              <a:ext uri="{FF2B5EF4-FFF2-40B4-BE49-F238E27FC236}">
                <a16:creationId xmlns:a16="http://schemas.microsoft.com/office/drawing/2014/main" id="{DDBD426D-0B75-3C45-A051-F79E5B7F9ABB}"/>
              </a:ext>
            </a:extLst>
          </p:cNvPr>
          <p:cNvSpPr>
            <a:spLocks noGrp="1"/>
          </p:cNvSpPr>
          <p:nvPr>
            <p:ph type="sldNum" sz="quarter" idx="12"/>
          </p:nvPr>
        </p:nvSpPr>
        <p:spPr/>
        <p:txBody>
          <a:bodyPr/>
          <a:lstStyle/>
          <a:p>
            <a:fld id="{10C0734D-61E0-8E4B-B361-A30BA834107B}" type="slidenum">
              <a:rPr lang="en-US" smtClean="0"/>
              <a:t>8</a:t>
            </a:fld>
            <a:endParaRPr lang="en-US"/>
          </a:p>
        </p:txBody>
      </p:sp>
      <p:pic>
        <p:nvPicPr>
          <p:cNvPr id="5" name="Picture 4">
            <a:extLst>
              <a:ext uri="{FF2B5EF4-FFF2-40B4-BE49-F238E27FC236}">
                <a16:creationId xmlns:a16="http://schemas.microsoft.com/office/drawing/2014/main" id="{7D2B0A25-010E-AD49-8FEF-884113226EBE}"/>
              </a:ext>
            </a:extLst>
          </p:cNvPr>
          <p:cNvPicPr>
            <a:picLocks noChangeAspect="1"/>
          </p:cNvPicPr>
          <p:nvPr/>
        </p:nvPicPr>
        <p:blipFill>
          <a:blip r:embed="rId2"/>
          <a:stretch>
            <a:fillRect/>
          </a:stretch>
        </p:blipFill>
        <p:spPr>
          <a:xfrm>
            <a:off x="2946400" y="3686175"/>
            <a:ext cx="5664200" cy="3035300"/>
          </a:xfrm>
          <a:prstGeom prst="rect">
            <a:avLst/>
          </a:prstGeom>
        </p:spPr>
      </p:pic>
    </p:spTree>
    <p:extLst>
      <p:ext uri="{BB962C8B-B14F-4D97-AF65-F5344CB8AC3E}">
        <p14:creationId xmlns:p14="http://schemas.microsoft.com/office/powerpoint/2010/main" val="264696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AECE-9623-AB45-9A10-9969AC284AEC}"/>
              </a:ext>
            </a:extLst>
          </p:cNvPr>
          <p:cNvSpPr>
            <a:spLocks noGrp="1"/>
          </p:cNvSpPr>
          <p:nvPr>
            <p:ph type="title"/>
          </p:nvPr>
        </p:nvSpPr>
        <p:spPr/>
        <p:txBody>
          <a:bodyPr/>
          <a:lstStyle/>
          <a:p>
            <a:r>
              <a:rPr lang="en-US" dirty="0"/>
              <a:t>Communication Activities (p. 361)</a:t>
            </a:r>
          </a:p>
        </p:txBody>
      </p:sp>
      <p:sp>
        <p:nvSpPr>
          <p:cNvPr id="3" name="Content Placeholder 2">
            <a:extLst>
              <a:ext uri="{FF2B5EF4-FFF2-40B4-BE49-F238E27FC236}">
                <a16:creationId xmlns:a16="http://schemas.microsoft.com/office/drawing/2014/main" id="{F68FCB11-AEFA-2C4C-A50E-96E007088BD7}"/>
              </a:ext>
            </a:extLst>
          </p:cNvPr>
          <p:cNvSpPr>
            <a:spLocks noGrp="1"/>
          </p:cNvSpPr>
          <p:nvPr>
            <p:ph idx="1"/>
          </p:nvPr>
        </p:nvSpPr>
        <p:spPr/>
        <p:txBody>
          <a:bodyPr/>
          <a:lstStyle/>
          <a:p>
            <a:r>
              <a:rPr lang="en-US" dirty="0"/>
              <a:t>Internal</a:t>
            </a:r>
          </a:p>
          <a:p>
            <a:r>
              <a:rPr lang="en-US" dirty="0"/>
              <a:t>External</a:t>
            </a:r>
          </a:p>
          <a:p>
            <a:r>
              <a:rPr lang="en-US" dirty="0"/>
              <a:t>Formal</a:t>
            </a:r>
          </a:p>
          <a:p>
            <a:r>
              <a:rPr lang="en-US" dirty="0"/>
              <a:t>Informal</a:t>
            </a:r>
          </a:p>
          <a:p>
            <a:r>
              <a:rPr lang="en-US" dirty="0"/>
              <a:t>Hierarchical focus (up, down, lateral)</a:t>
            </a:r>
          </a:p>
          <a:p>
            <a:r>
              <a:rPr lang="en-US" dirty="0"/>
              <a:t>Unofficial</a:t>
            </a:r>
          </a:p>
          <a:p>
            <a:r>
              <a:rPr lang="en-US" dirty="0"/>
              <a:t>Written and oral</a:t>
            </a:r>
          </a:p>
        </p:txBody>
      </p:sp>
      <p:sp>
        <p:nvSpPr>
          <p:cNvPr id="4" name="Slide Number Placeholder 3">
            <a:extLst>
              <a:ext uri="{FF2B5EF4-FFF2-40B4-BE49-F238E27FC236}">
                <a16:creationId xmlns:a16="http://schemas.microsoft.com/office/drawing/2014/main" id="{70B2AC5C-77E2-4343-95E7-E6AEF7A00DE6}"/>
              </a:ext>
            </a:extLst>
          </p:cNvPr>
          <p:cNvSpPr>
            <a:spLocks noGrp="1"/>
          </p:cNvSpPr>
          <p:nvPr>
            <p:ph type="sldNum" sz="quarter" idx="12"/>
          </p:nvPr>
        </p:nvSpPr>
        <p:spPr/>
        <p:txBody>
          <a:bodyPr/>
          <a:lstStyle/>
          <a:p>
            <a:fld id="{10C0734D-61E0-8E4B-B361-A30BA834107B}" type="slidenum">
              <a:rPr lang="en-US" smtClean="0"/>
              <a:t>9</a:t>
            </a:fld>
            <a:endParaRPr lang="en-US"/>
          </a:p>
        </p:txBody>
      </p:sp>
      <p:pic>
        <p:nvPicPr>
          <p:cNvPr id="5" name="Picture 4">
            <a:extLst>
              <a:ext uri="{FF2B5EF4-FFF2-40B4-BE49-F238E27FC236}">
                <a16:creationId xmlns:a16="http://schemas.microsoft.com/office/drawing/2014/main" id="{E74E4603-9ADD-1E44-A73F-8EB71F3F061E}"/>
              </a:ext>
            </a:extLst>
          </p:cNvPr>
          <p:cNvPicPr>
            <a:picLocks noChangeAspect="1"/>
          </p:cNvPicPr>
          <p:nvPr/>
        </p:nvPicPr>
        <p:blipFill>
          <a:blip r:embed="rId2"/>
          <a:stretch>
            <a:fillRect/>
          </a:stretch>
        </p:blipFill>
        <p:spPr>
          <a:xfrm>
            <a:off x="6964613" y="1825625"/>
            <a:ext cx="4254500" cy="2819400"/>
          </a:xfrm>
          <a:prstGeom prst="rect">
            <a:avLst/>
          </a:prstGeom>
        </p:spPr>
      </p:pic>
    </p:spTree>
    <p:extLst>
      <p:ext uri="{BB962C8B-B14F-4D97-AF65-F5344CB8AC3E}">
        <p14:creationId xmlns:p14="http://schemas.microsoft.com/office/powerpoint/2010/main" val="190082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6291</TotalTime>
  <Words>3061</Words>
  <Application>Microsoft Office PowerPoint</Application>
  <PresentationFormat>Widescreen</PresentationFormat>
  <Paragraphs>355</Paragraphs>
  <Slides>56</Slides>
  <Notes>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Communications  PMBOK, 6th Ed., 2017 – Unless Otherwise Noted Includes an introduction to metrics driven SMART Goal implementation Unless otherwise noted, all pictures are from ClipArt.com </vt:lpstr>
      <vt:lpstr>Why ”communications” is important (p. 61 PMBOK 6th ed)</vt:lpstr>
      <vt:lpstr>Information from the Harvard Business Review on an MIT Study</vt:lpstr>
      <vt:lpstr>Information from the Harvard Business Review on an MIT Study</vt:lpstr>
      <vt:lpstr>Project Communications Management (p. 359)</vt:lpstr>
      <vt:lpstr>PowerPoint Presentation</vt:lpstr>
      <vt:lpstr>Types of concepts for Communications Management (p.360)</vt:lpstr>
      <vt:lpstr>Communication Defined (dictionary.com #3)</vt:lpstr>
      <vt:lpstr>Communication Activities (p. 361)</vt:lpstr>
      <vt:lpstr>There are 2 parts to successful communication</vt:lpstr>
      <vt:lpstr>Communication Trends (p. 364)</vt:lpstr>
      <vt:lpstr>Plan Communications Management 10.1</vt:lpstr>
      <vt:lpstr>Plan Communications Management defined…</vt:lpstr>
      <vt:lpstr>Communications plans are to ….</vt:lpstr>
      <vt:lpstr>When communication planning is started…</vt:lpstr>
      <vt:lpstr>Communication Plan Inputs (p. 368)</vt:lpstr>
      <vt:lpstr>Plan Communication T&amp;T (p. 369)</vt:lpstr>
      <vt:lpstr>Selection of Technology (p. 369-370)</vt:lpstr>
      <vt:lpstr>Communication Models (p. 371) “Simple basic sender/receiver communication model”</vt:lpstr>
      <vt:lpstr>Communication Models (p. 372) “Sample interactive communication model”</vt:lpstr>
      <vt:lpstr>The sender is responsible for: (p. 372)</vt:lpstr>
      <vt:lpstr>Cross-cultural communication (p. 373)</vt:lpstr>
      <vt:lpstr>Communication Methods (p. 374)</vt:lpstr>
      <vt:lpstr>Communication Plans Output – Communications Management Plan (p. 377)</vt:lpstr>
      <vt:lpstr>Manage Communications 10.2</vt:lpstr>
      <vt:lpstr>Manage Communications defined…(p.  379)</vt:lpstr>
      <vt:lpstr>Cool project documents (p. 382)</vt:lpstr>
      <vt:lpstr>Work Performance Reports (p. 382) These support decision making processes and monitoring and controlling.</vt:lpstr>
      <vt:lpstr>Metrics (bv)</vt:lpstr>
      <vt:lpstr>Main Idea…</vt:lpstr>
      <vt:lpstr>Metrics Driven Process Improvement Implementation(bv)</vt:lpstr>
      <vt:lpstr>Only Apply SMART Goals When…(bv)</vt:lpstr>
      <vt:lpstr>Metrics can drive bad behavior(bv)</vt:lpstr>
      <vt:lpstr>Metrics can drive unethical behaviors, especially in sales(bv)</vt:lpstr>
      <vt:lpstr>Key Communication Skills (pp. 384 - 385)</vt:lpstr>
      <vt:lpstr>Interpersonal &amp; Team Skills – Huge! (p. 386)</vt:lpstr>
      <vt:lpstr>Monitor Communications 10.3</vt:lpstr>
      <vt:lpstr>Monitoring Communications Defined</vt:lpstr>
      <vt:lpstr>Need</vt:lpstr>
      <vt:lpstr>Monitoring Communications – how (p. 389)</vt:lpstr>
      <vt:lpstr>Project Management Plan Updates (p. 393)</vt:lpstr>
      <vt:lpstr>General Topics on Communication</vt:lpstr>
      <vt:lpstr>Number of communication paths (slide 1 of 2)</vt:lpstr>
      <vt:lpstr>Number of communication paths (slide 2 of 2)</vt:lpstr>
      <vt:lpstr>6 things to never discuss at work: Travis Bradberry</vt:lpstr>
      <vt:lpstr>PMBOK ON CONFLICT P 349 (Project Resource Management Chapter)</vt:lpstr>
      <vt:lpstr>Harvard Business Review: How to disagree with your boss (slide 1 of 2)</vt:lpstr>
      <vt:lpstr>Harvard Business Review: How to disagree with your boss (slide 2 of 2)</vt:lpstr>
      <vt:lpstr>Ethos, Pathos, Logos: building credibility</vt:lpstr>
      <vt:lpstr>When you need something do not use “ASAP”</vt:lpstr>
      <vt:lpstr>“What’s In It For Me” (A.K.A., WIIFM)</vt:lpstr>
      <vt:lpstr>TED on conflict 2.6 M Views/14.56 Min</vt:lpstr>
      <vt:lpstr>TED talk on debate questions</vt:lpstr>
      <vt:lpstr>TED Talk: “How Understanding Conflict Can Help Improve Our Lives” 27 K views 12 min </vt:lpstr>
      <vt:lpstr>TED Talk: “How Understanding Conflict Can Help Improve Our Lives”  12 min </vt:lpstr>
      <vt:lpstr>End Communications Management                                            Knowledge Area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Communications  PMBOK, 6th Ed., 2017 – Unless Otherwise Noted </dc:title>
  <dc:creator>Brian Vanderjack</dc:creator>
  <cp:lastModifiedBy>Brian Vanderjack</cp:lastModifiedBy>
  <cp:revision>125</cp:revision>
  <dcterms:created xsi:type="dcterms:W3CDTF">2019-02-09T00:27:45Z</dcterms:created>
  <dcterms:modified xsi:type="dcterms:W3CDTF">2023-09-21T23:33:58Z</dcterms:modified>
</cp:coreProperties>
</file>